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256" r:id="rId2"/>
    <p:sldId id="542" r:id="rId3"/>
    <p:sldId id="419" r:id="rId4"/>
    <p:sldId id="543" r:id="rId5"/>
    <p:sldId id="544" r:id="rId6"/>
    <p:sldId id="540" r:id="rId7"/>
    <p:sldId id="545" r:id="rId8"/>
    <p:sldId id="546" r:id="rId9"/>
    <p:sldId id="541" r:id="rId10"/>
    <p:sldId id="432" r:id="rId11"/>
    <p:sldId id="433" r:id="rId12"/>
    <p:sldId id="434" r:id="rId13"/>
    <p:sldId id="435" r:id="rId14"/>
    <p:sldId id="436" r:id="rId15"/>
    <p:sldId id="421" r:id="rId16"/>
    <p:sldId id="420" r:id="rId17"/>
    <p:sldId id="476" r:id="rId18"/>
    <p:sldId id="423" r:id="rId19"/>
    <p:sldId id="477" r:id="rId20"/>
    <p:sldId id="465" r:id="rId21"/>
    <p:sldId id="474" r:id="rId22"/>
    <p:sldId id="478" r:id="rId23"/>
    <p:sldId id="479" r:id="rId24"/>
    <p:sldId id="481" r:id="rId25"/>
    <p:sldId id="539" r:id="rId26"/>
    <p:sldId id="486" r:id="rId27"/>
    <p:sldId id="494" r:id="rId28"/>
    <p:sldId id="484" r:id="rId29"/>
    <p:sldId id="487" r:id="rId30"/>
    <p:sldId id="488" r:id="rId31"/>
    <p:sldId id="489" r:id="rId32"/>
    <p:sldId id="490" r:id="rId33"/>
    <p:sldId id="491" r:id="rId34"/>
    <p:sldId id="492" r:id="rId35"/>
    <p:sldId id="495" r:id="rId36"/>
    <p:sldId id="485" r:id="rId37"/>
    <p:sldId id="497" r:id="rId38"/>
    <p:sldId id="498" r:id="rId39"/>
    <p:sldId id="499" r:id="rId40"/>
    <p:sldId id="500" r:id="rId41"/>
    <p:sldId id="496" r:id="rId42"/>
    <p:sldId id="501" r:id="rId43"/>
    <p:sldId id="516" r:id="rId44"/>
    <p:sldId id="504" r:id="rId45"/>
    <p:sldId id="502" r:id="rId46"/>
    <p:sldId id="503" r:id="rId47"/>
    <p:sldId id="505" r:id="rId48"/>
    <p:sldId id="506" r:id="rId49"/>
    <p:sldId id="507" r:id="rId50"/>
    <p:sldId id="508" r:id="rId51"/>
    <p:sldId id="509" r:id="rId52"/>
    <p:sldId id="510" r:id="rId53"/>
    <p:sldId id="511" r:id="rId54"/>
    <p:sldId id="483" r:id="rId55"/>
    <p:sldId id="513" r:id="rId56"/>
    <p:sldId id="547" r:id="rId57"/>
    <p:sldId id="482" r:id="rId58"/>
    <p:sldId id="518" r:id="rId59"/>
    <p:sldId id="519" r:id="rId60"/>
    <p:sldId id="520" r:id="rId61"/>
    <p:sldId id="512" r:id="rId62"/>
    <p:sldId id="521" r:id="rId63"/>
    <p:sldId id="522" r:id="rId64"/>
    <p:sldId id="523" r:id="rId65"/>
    <p:sldId id="385" r:id="rId66"/>
    <p:sldId id="524" r:id="rId67"/>
    <p:sldId id="526" r:id="rId68"/>
    <p:sldId id="527" r:id="rId69"/>
    <p:sldId id="528" r:id="rId70"/>
    <p:sldId id="529" r:id="rId71"/>
    <p:sldId id="525" r:id="rId7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8556D5-6FED-4E53-A881-D2FF7A499BC5}" v="14" dt="2025-05-05T20:04:14.4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94709"/>
  </p:normalViewPr>
  <p:slideViewPr>
    <p:cSldViewPr snapToGrid="0">
      <p:cViewPr varScale="1">
        <p:scale>
          <a:sx n="154" d="100"/>
          <a:sy n="154" d="100"/>
        </p:scale>
        <p:origin x="582" y="1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90"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AA5225F-2ED3-4DA8-A3D8-388213EB750E}" type="datetimeFigureOut">
              <a:rPr lang="en-US" smtClean="0"/>
              <a:pPr/>
              <a:t>7/29/2026</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83FB2BA0-A2CE-442F-AC8B-C1C412214465}" type="slidenum">
              <a:rPr lang="en-US" smtClean="0"/>
              <a:pPr/>
              <a:t>‹Nr.›</a:t>
            </a:fld>
            <a:endParaRPr lang="en-US" dirty="0"/>
          </a:p>
        </p:txBody>
      </p:sp>
    </p:spTree>
    <p:extLst>
      <p:ext uri="{BB962C8B-B14F-4D97-AF65-F5344CB8AC3E}">
        <p14:creationId xmlns:p14="http://schemas.microsoft.com/office/powerpoint/2010/main" val="4271288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de-AT" noProof="0" dirty="0"/>
          </a:p>
        </p:txBody>
      </p:sp>
      <p:sp>
        <p:nvSpPr>
          <p:cNvPr id="4" name="Slide Number Placeholder 3"/>
          <p:cNvSpPr>
            <a:spLocks noGrp="1"/>
          </p:cNvSpPr>
          <p:nvPr>
            <p:ph type="sldNum" sz="quarter" idx="10"/>
          </p:nvPr>
        </p:nvSpPr>
        <p:spPr/>
        <p:txBody>
          <a:bodyPr/>
          <a:lstStyle/>
          <a:p>
            <a:fld id="{83FB2BA0-A2CE-442F-AC8B-C1C412214465}" type="slidenum">
              <a:rPr lang="en-US" smtClean="0"/>
              <a:pPr/>
              <a:t>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52E44-4CF5-AC13-7B83-40F3FFCAF25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3FAAA4-35E9-E4CC-9D11-159C927612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D92BD2-E47E-6094-8E97-06CE1E6B7E89}"/>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5" name="Footer Placeholder 4">
            <a:extLst>
              <a:ext uri="{FF2B5EF4-FFF2-40B4-BE49-F238E27FC236}">
                <a16:creationId xmlns:a16="http://schemas.microsoft.com/office/drawing/2014/main" id="{501364EB-DAFB-DA51-6915-ADE9DB9F109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7379DE6-4BF5-9638-7F77-E7C822E33F51}"/>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1198530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DEFCC-F507-71C6-93EC-666323B5018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F0D9241-A922-C6FE-5233-B122503288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6C4D0E-788B-6279-6B8C-04776289163C}"/>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5" name="Footer Placeholder 4">
            <a:extLst>
              <a:ext uri="{FF2B5EF4-FFF2-40B4-BE49-F238E27FC236}">
                <a16:creationId xmlns:a16="http://schemas.microsoft.com/office/drawing/2014/main" id="{CA5073ED-AF78-5A0E-8D2C-A9FDE9C9910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F0030B1-18D8-B35E-EB34-1AEC2D746509}"/>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3303462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3AAB681-E125-0E0F-603F-DD735EEE4E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55D36FA-ED94-6B69-C280-654AC6FD64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E8E4C9-C28A-4E5E-293B-0A06882480EA}"/>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5" name="Footer Placeholder 4">
            <a:extLst>
              <a:ext uri="{FF2B5EF4-FFF2-40B4-BE49-F238E27FC236}">
                <a16:creationId xmlns:a16="http://schemas.microsoft.com/office/drawing/2014/main" id="{2705AA5E-31C2-E0D2-55D8-6A60FC2B90B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90C7D51-F8F5-C773-07A7-430C726E3972}"/>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3854886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3BFF-3A8F-64FB-A252-49F35BE794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97064AC-76D8-B304-6F5C-EBEF644A6EF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0936D3-8190-259D-92B1-6EF9FC5888BE}"/>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5" name="Footer Placeholder 4">
            <a:extLst>
              <a:ext uri="{FF2B5EF4-FFF2-40B4-BE49-F238E27FC236}">
                <a16:creationId xmlns:a16="http://schemas.microsoft.com/office/drawing/2014/main" id="{17DC3707-2211-A6D2-3AD4-2E6F31B1E22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70A3C19-CBA8-7DA4-0920-598DD30F3122}"/>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533254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13E38-D666-FD09-E406-6A4C3F594E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E9AD0CC-DBE5-DFE1-174C-CC9B3B7D4F8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9D7C28-D4A8-88BE-E112-B0D82D05726D}"/>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5" name="Footer Placeholder 4">
            <a:extLst>
              <a:ext uri="{FF2B5EF4-FFF2-40B4-BE49-F238E27FC236}">
                <a16:creationId xmlns:a16="http://schemas.microsoft.com/office/drawing/2014/main" id="{18207FBB-626D-AF45-64F5-CCF1046995B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C00BE6C-75AF-E430-5B6E-CE7D52034705}"/>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431637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94F9F-6260-F6BE-208D-A2BBD92BBD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4DFBC8-2802-9949-97E6-4496059386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251C8A4-604A-75B7-6E42-782A4ED44FD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D50208-325E-7579-922D-62303B94006F}"/>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6" name="Footer Placeholder 5">
            <a:extLst>
              <a:ext uri="{FF2B5EF4-FFF2-40B4-BE49-F238E27FC236}">
                <a16:creationId xmlns:a16="http://schemas.microsoft.com/office/drawing/2014/main" id="{0531F67F-0F63-99EF-F51E-002F824FC6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1D1C978-480C-7E18-DA0D-6E85E1C7E9C3}"/>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1093228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8A483-FC53-BCFD-90FC-44E500983C5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3AE2B6-D842-A951-67C6-18CEDC212A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568EEE-9CF0-AC9E-ADB0-941DCAAD015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C9F782-1880-8932-ADE6-89873C6613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5E5BF34-2CEA-4CF2-0E2F-DACE511EE8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B4F694-77DC-0AD1-1918-DD06D9EDEEF2}"/>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8" name="Footer Placeholder 7">
            <a:extLst>
              <a:ext uri="{FF2B5EF4-FFF2-40B4-BE49-F238E27FC236}">
                <a16:creationId xmlns:a16="http://schemas.microsoft.com/office/drawing/2014/main" id="{0289E0FC-4573-EA07-120A-B0B416F5A392}"/>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7B135C29-229D-E811-9166-C7B7482EA97A}"/>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1406462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8526B-B431-BF01-A3D5-67935ECE32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D339248-2505-53C6-3F29-D6D89B0CAC17}"/>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4" name="Footer Placeholder 3">
            <a:extLst>
              <a:ext uri="{FF2B5EF4-FFF2-40B4-BE49-F238E27FC236}">
                <a16:creationId xmlns:a16="http://schemas.microsoft.com/office/drawing/2014/main" id="{E33CEA82-C336-FDB2-2568-D062AC93693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3750F20-48AB-2427-00D4-02BE18413F1F}"/>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823427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35B859-EBF6-3F46-E3D0-1CE1B7236D9C}"/>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3" name="Footer Placeholder 2">
            <a:extLst>
              <a:ext uri="{FF2B5EF4-FFF2-40B4-BE49-F238E27FC236}">
                <a16:creationId xmlns:a16="http://schemas.microsoft.com/office/drawing/2014/main" id="{3D24FC58-F484-57BC-979E-04223432DCD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C660412-12F8-5D1C-6272-48761DB7B5EA}"/>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1661594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6F040-E48B-A6FB-5720-8E21CD4703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BACBDB0-A173-B94D-5472-222952415FA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59A68FE-4E77-F952-AF0E-A7D4AEFD14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2E53FD5-1771-5F9B-70B1-AD35F4695EBA}"/>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6" name="Footer Placeholder 5">
            <a:extLst>
              <a:ext uri="{FF2B5EF4-FFF2-40B4-BE49-F238E27FC236}">
                <a16:creationId xmlns:a16="http://schemas.microsoft.com/office/drawing/2014/main" id="{B0D8B4BD-B6C0-68A3-3F1A-27272BF8169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36ECFBC-85FD-6711-0D4F-7EE57E975B03}"/>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294668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2552C-632C-9939-DF27-D137478C2A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74A525-159B-38FE-9B0E-05E704BD39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404CE032-BA2F-569B-E950-9E8E862A5D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EBE2AC-D3BA-8760-1D67-9A0F08911648}"/>
              </a:ext>
            </a:extLst>
          </p:cNvPr>
          <p:cNvSpPr>
            <a:spLocks noGrp="1"/>
          </p:cNvSpPr>
          <p:nvPr>
            <p:ph type="dt" sz="half" idx="10"/>
          </p:nvPr>
        </p:nvSpPr>
        <p:spPr/>
        <p:txBody>
          <a:bodyPr/>
          <a:lstStyle/>
          <a:p>
            <a:fld id="{6F0BE569-7AEA-47B5-8F53-0C068220B927}" type="datetimeFigureOut">
              <a:rPr lang="en-US" smtClean="0"/>
              <a:pPr/>
              <a:t>7/29/2026</a:t>
            </a:fld>
            <a:endParaRPr lang="en-US" dirty="0"/>
          </a:p>
        </p:txBody>
      </p:sp>
      <p:sp>
        <p:nvSpPr>
          <p:cNvPr id="6" name="Footer Placeholder 5">
            <a:extLst>
              <a:ext uri="{FF2B5EF4-FFF2-40B4-BE49-F238E27FC236}">
                <a16:creationId xmlns:a16="http://schemas.microsoft.com/office/drawing/2014/main" id="{9AF83CF1-17ED-D7FA-242C-870DC5EAC83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7EB968C-5E04-0BFD-3F87-E4A3B3915C22}"/>
              </a:ext>
            </a:extLst>
          </p:cNvPr>
          <p:cNvSpPr>
            <a:spLocks noGrp="1"/>
          </p:cNvSpPr>
          <p:nvPr>
            <p:ph type="sldNum" sz="quarter" idx="12"/>
          </p:nvPr>
        </p:nvSpPr>
        <p:spPr/>
        <p:txBody>
          <a:body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3182841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E082CA-BFA0-AE49-F36C-0181894571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61340C-4694-A7E9-2F17-75A5EB3EDB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5F2EB7-1BFC-8D79-B185-35E0C98AD0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F0BE569-7AEA-47B5-8F53-0C068220B927}" type="datetimeFigureOut">
              <a:rPr lang="en-US" smtClean="0"/>
              <a:pPr/>
              <a:t>7/29/2026</a:t>
            </a:fld>
            <a:endParaRPr lang="en-US" dirty="0"/>
          </a:p>
        </p:txBody>
      </p:sp>
      <p:sp>
        <p:nvSpPr>
          <p:cNvPr id="5" name="Footer Placeholder 4">
            <a:extLst>
              <a:ext uri="{FF2B5EF4-FFF2-40B4-BE49-F238E27FC236}">
                <a16:creationId xmlns:a16="http://schemas.microsoft.com/office/drawing/2014/main" id="{356F0801-075D-8CE5-9568-731CBC9F0B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5988A5FF-828A-75AF-E5BE-E0EABC7F29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84DF3EC-BDA1-469F-B6FA-4FFF494A5DED}" type="slidenum">
              <a:rPr lang="en-US" smtClean="0"/>
              <a:pPr/>
              <a:t>‹Nr.›</a:t>
            </a:fld>
            <a:endParaRPr lang="en-US" dirty="0"/>
          </a:p>
        </p:txBody>
      </p:sp>
    </p:spTree>
    <p:extLst>
      <p:ext uri="{BB962C8B-B14F-4D97-AF65-F5344CB8AC3E}">
        <p14:creationId xmlns:p14="http://schemas.microsoft.com/office/powerpoint/2010/main" val="3412873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51D25F-8339-A6C3-8B94-610B36E04253}"/>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BCEC9FCD-BD8D-9351-0EBA-9A1C1558BAD3}"/>
              </a:ext>
            </a:extLst>
          </p:cNvPr>
          <p:cNvSpPr txBox="1"/>
          <p:nvPr/>
        </p:nvSpPr>
        <p:spPr>
          <a:xfrm>
            <a:off x="562707" y="576590"/>
            <a:ext cx="9214339" cy="2062103"/>
          </a:xfrm>
          <a:prstGeom prst="rect">
            <a:avLst/>
          </a:prstGeom>
          <a:noFill/>
        </p:spPr>
        <p:txBody>
          <a:bodyPr wrap="square" rtlCol="0">
            <a:spAutoFit/>
          </a:bodyPr>
          <a:lstStyle/>
          <a:p>
            <a:r>
              <a:rPr lang="en-US" sz="2800" dirty="0">
                <a:latin typeface="Clarendon" panose="02040604040505020204" pitchFamily="18" charset="0"/>
              </a:rPr>
              <a:t>Single Action Shooting Society</a:t>
            </a:r>
            <a:r>
              <a:rPr lang="en-US" sz="2800" baseline="30000" dirty="0">
                <a:latin typeface="Clarendon" panose="02040604040505020204" pitchFamily="18" charset="0"/>
              </a:rPr>
              <a:t>®</a:t>
            </a:r>
          </a:p>
          <a:p>
            <a:r>
              <a:rPr lang="en-US" sz="3600" dirty="0">
                <a:latin typeface="Clarendon" panose="02040604040505020204" pitchFamily="18" charset="0"/>
              </a:rPr>
              <a:t>Wild Bunch Action Shooting</a:t>
            </a:r>
            <a:r>
              <a:rPr lang="en-US" sz="3600" baseline="30000" dirty="0">
                <a:latin typeface="Clarendon" panose="02040604040505020204" pitchFamily="18" charset="0"/>
              </a:rPr>
              <a:t>™</a:t>
            </a:r>
          </a:p>
          <a:p>
            <a:r>
              <a:rPr lang="de-AT" sz="3200" dirty="0">
                <a:latin typeface="Clarendon" panose="02040604040505020204" pitchFamily="18" charset="0"/>
              </a:rPr>
              <a:t>Kurs für Schießstandbetrieb</a:t>
            </a:r>
          </a:p>
          <a:p>
            <a:endParaRPr lang="en-US" sz="3200" dirty="0">
              <a:latin typeface="Clarendon" panose="02040604040505020204" pitchFamily="18" charset="0"/>
            </a:endParaRPr>
          </a:p>
        </p:txBody>
      </p:sp>
      <p:sp>
        <p:nvSpPr>
          <p:cNvPr id="10" name="TextBox 9">
            <a:extLst>
              <a:ext uri="{FF2B5EF4-FFF2-40B4-BE49-F238E27FC236}">
                <a16:creationId xmlns:a16="http://schemas.microsoft.com/office/drawing/2014/main" id="{12B86269-534E-1C8E-F0E5-A45D69BB7711}"/>
              </a:ext>
            </a:extLst>
          </p:cNvPr>
          <p:cNvSpPr txBox="1"/>
          <p:nvPr/>
        </p:nvSpPr>
        <p:spPr>
          <a:xfrm>
            <a:off x="422031" y="5303120"/>
            <a:ext cx="2614246" cy="707886"/>
          </a:xfrm>
          <a:prstGeom prst="rect">
            <a:avLst/>
          </a:prstGeom>
          <a:blipFill>
            <a:blip r:embed="rId5" cstate="print"/>
            <a:tile tx="0" ty="0" sx="100000" sy="100000" flip="none" algn="tl"/>
          </a:blipFill>
        </p:spPr>
        <p:txBody>
          <a:bodyPr wrap="square" rtlCol="0">
            <a:spAutoFit/>
          </a:bodyPr>
          <a:lstStyle/>
          <a:p>
            <a:r>
              <a:rPr lang="en-US" sz="1000" dirty="0">
                <a:latin typeface="Clarendon  "/>
              </a:rPr>
              <a:t>Version 22.1 – January 2025</a:t>
            </a:r>
          </a:p>
          <a:p>
            <a:r>
              <a:rPr lang="en-US" sz="1000" dirty="0">
                <a:latin typeface="Clarendon  "/>
              </a:rPr>
              <a:t>Single Action Shooting Society, Inc.</a:t>
            </a:r>
          </a:p>
          <a:p>
            <a:r>
              <a:rPr lang="en-US" sz="1000" dirty="0">
                <a:latin typeface="Clarendon  "/>
              </a:rPr>
              <a:t>ALL RIGHTS RESERVED</a:t>
            </a:r>
          </a:p>
          <a:p>
            <a:r>
              <a:rPr lang="en-US" sz="1000" dirty="0">
                <a:latin typeface="Clarendon  "/>
              </a:rPr>
              <a:t>Copyright 2000-2025</a:t>
            </a:r>
          </a:p>
        </p:txBody>
      </p:sp>
    </p:spTree>
    <p:extLst>
      <p:ext uri="{BB962C8B-B14F-4D97-AF65-F5344CB8AC3E}">
        <p14:creationId xmlns:p14="http://schemas.microsoft.com/office/powerpoint/2010/main" val="3927593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68D5CAD8-D34A-23BA-8780-BEAD9DA5F8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0F3421-BAF8-0125-9878-2E10B1771CE9}"/>
              </a:ext>
            </a:extLst>
          </p:cNvPr>
          <p:cNvSpPr>
            <a:spLocks noGrp="1"/>
          </p:cNvSpPr>
          <p:nvPr>
            <p:ph type="title"/>
          </p:nvPr>
        </p:nvSpPr>
        <p:spPr/>
        <p:txBody>
          <a:bodyPr/>
          <a:lstStyle/>
          <a:p>
            <a:r>
              <a:rPr lang="en-US" dirty="0">
                <a:latin typeface="Clarendon" panose="02040604040505020204" pitchFamily="18" charset="0"/>
              </a:rPr>
              <a:t>WBAS Ammunition – PISTOL 		</a:t>
            </a:r>
          </a:p>
        </p:txBody>
      </p:sp>
      <p:sp>
        <p:nvSpPr>
          <p:cNvPr id="3" name="Content Placeholder 2">
            <a:extLst>
              <a:ext uri="{FF2B5EF4-FFF2-40B4-BE49-F238E27FC236}">
                <a16:creationId xmlns:a16="http://schemas.microsoft.com/office/drawing/2014/main" id="{FC4095A8-5817-F122-5459-EADF5F582FF8}"/>
              </a:ext>
            </a:extLst>
          </p:cNvPr>
          <p:cNvSpPr>
            <a:spLocks noGrp="1"/>
          </p:cNvSpPr>
          <p:nvPr>
            <p:ph idx="1"/>
          </p:nvPr>
        </p:nvSpPr>
        <p:spPr>
          <a:xfrm>
            <a:off x="838200" y="1690688"/>
            <a:ext cx="10515600" cy="4351338"/>
          </a:xfrm>
        </p:spPr>
        <p:txBody>
          <a:bodyPr>
            <a:normAutofit/>
          </a:bodyPr>
          <a:lstStyle/>
          <a:p>
            <a:pPr>
              <a:buFont typeface="Wingdings" panose="05000000000000000000" pitchFamily="2" charset="2"/>
              <a:buChar char="ü"/>
            </a:pPr>
            <a:r>
              <a:rPr lang="de-AT" dirty="0">
                <a:latin typeface="Clarendon" panose="02040604040505020204" pitchFamily="18" charset="0"/>
              </a:rPr>
              <a:t> 1911er-Pistole im Kaliber .45 ACP.</a:t>
            </a:r>
          </a:p>
          <a:p>
            <a:pPr>
              <a:buFont typeface="Wingdings" panose="05000000000000000000" pitchFamily="2" charset="2"/>
              <a:buChar char="ü"/>
            </a:pPr>
            <a:r>
              <a:rPr lang="de-AT" dirty="0">
                <a:latin typeface="Clarendon" panose="02040604040505020204" pitchFamily="18" charset="0"/>
              </a:rPr>
              <a:t> Pistolenmunition muss einen Mindest-Power-Faktor von 150. </a:t>
            </a:r>
          </a:p>
          <a:p>
            <a:pPr>
              <a:buFont typeface="Wingdings" panose="05000000000000000000" pitchFamily="2" charset="2"/>
              <a:buChar char="ü"/>
            </a:pPr>
            <a:r>
              <a:rPr lang="de-AT" dirty="0">
                <a:latin typeface="Clarendon" panose="02040604040505020204" pitchFamily="18" charset="0"/>
              </a:rPr>
              <a:t> Das Mindestgeschossgewicht beträgt 177 </a:t>
            </a:r>
            <a:r>
              <a:rPr lang="de-AT" dirty="0" err="1">
                <a:latin typeface="Clarendon" panose="02040604040505020204" pitchFamily="18" charset="0"/>
              </a:rPr>
              <a:t>Grain</a:t>
            </a:r>
            <a:r>
              <a:rPr lang="de-AT" dirty="0">
                <a:latin typeface="Clarendon" panose="02040604040505020204" pitchFamily="18" charset="0"/>
              </a:rPr>
              <a:t>. </a:t>
            </a:r>
          </a:p>
          <a:p>
            <a:pPr>
              <a:buFont typeface="Wingdings" panose="05000000000000000000" pitchFamily="2" charset="2"/>
              <a:buChar char="ü"/>
            </a:pPr>
            <a:r>
              <a:rPr lang="de-AT" dirty="0">
                <a:latin typeface="Clarendon" panose="02040604040505020204" pitchFamily="18" charset="0"/>
              </a:rPr>
              <a:t> Die maximale Mündungsgeschwindigkeit für die Pistole beträgt 1000 </a:t>
            </a:r>
            <a:r>
              <a:rPr lang="de-AT" dirty="0" err="1">
                <a:latin typeface="Clarendon" panose="02040604040505020204" pitchFamily="18" charset="0"/>
              </a:rPr>
              <a:t>fps</a:t>
            </a:r>
            <a:r>
              <a:rPr lang="de-AT" dirty="0">
                <a:latin typeface="Clarendon" panose="02040604040505020204" pitchFamily="18" charset="0"/>
              </a:rPr>
              <a:t>. </a:t>
            </a:r>
          </a:p>
        </p:txBody>
      </p:sp>
    </p:spTree>
    <p:extLst>
      <p:ext uri="{BB962C8B-B14F-4D97-AF65-F5344CB8AC3E}">
        <p14:creationId xmlns:p14="http://schemas.microsoft.com/office/powerpoint/2010/main" val="1212883744"/>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F490B8F4-4172-0561-9009-6F36F62F74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782C4A-8B7E-FC25-14EA-6002DD234687}"/>
              </a:ext>
            </a:extLst>
          </p:cNvPr>
          <p:cNvSpPr>
            <a:spLocks noGrp="1"/>
          </p:cNvSpPr>
          <p:nvPr>
            <p:ph type="title"/>
          </p:nvPr>
        </p:nvSpPr>
        <p:spPr/>
        <p:txBody>
          <a:bodyPr/>
          <a:lstStyle/>
          <a:p>
            <a:r>
              <a:rPr lang="en-US" dirty="0">
                <a:latin typeface="Clarendon" panose="02040604040505020204" pitchFamily="18" charset="0"/>
              </a:rPr>
              <a:t>WBAS Ammunition – RIFLE 		</a:t>
            </a:r>
          </a:p>
        </p:txBody>
      </p:sp>
      <p:sp>
        <p:nvSpPr>
          <p:cNvPr id="3" name="Content Placeholder 2">
            <a:extLst>
              <a:ext uri="{FF2B5EF4-FFF2-40B4-BE49-F238E27FC236}">
                <a16:creationId xmlns:a16="http://schemas.microsoft.com/office/drawing/2014/main" id="{D99C3423-7700-E1FB-0EEF-A0CCCE8E7885}"/>
              </a:ext>
            </a:extLst>
          </p:cNvPr>
          <p:cNvSpPr>
            <a:spLocks noGrp="1"/>
          </p:cNvSpPr>
          <p:nvPr>
            <p:ph idx="1"/>
          </p:nvPr>
        </p:nvSpPr>
        <p:spPr>
          <a:xfrm>
            <a:off x="838200" y="1690688"/>
            <a:ext cx="10515600" cy="4351338"/>
          </a:xfrm>
        </p:spPr>
        <p:txBody>
          <a:bodyPr>
            <a:normAutofit/>
          </a:bodyPr>
          <a:lstStyle/>
          <a:p>
            <a:pPr>
              <a:buFont typeface="Wingdings" panose="05000000000000000000" pitchFamily="2" charset="2"/>
              <a:buChar char="ü"/>
            </a:pPr>
            <a:r>
              <a:rPr lang="de-AT" dirty="0">
                <a:latin typeface="Clarendon" panose="02040604040505020204" pitchFamily="18" charset="0"/>
              </a:rPr>
              <a:t> .38 </a:t>
            </a:r>
            <a:r>
              <a:rPr lang="de-AT" dirty="0" err="1">
                <a:latin typeface="Clarendon" panose="02040604040505020204" pitchFamily="18" charset="0"/>
              </a:rPr>
              <a:t>Caliber</a:t>
            </a:r>
            <a:r>
              <a:rPr lang="de-AT" dirty="0">
                <a:latin typeface="Clarendon" panose="02040604040505020204" pitchFamily="18" charset="0"/>
              </a:rPr>
              <a:t> oder höher </a:t>
            </a:r>
          </a:p>
          <a:p>
            <a:pPr>
              <a:buFont typeface="Wingdings" panose="05000000000000000000" pitchFamily="2" charset="2"/>
              <a:buChar char="ü"/>
            </a:pPr>
            <a:r>
              <a:rPr lang="de-AT" dirty="0">
                <a:latin typeface="Clarendon" panose="02040604040505020204" pitchFamily="18" charset="0"/>
              </a:rPr>
              <a:t> Gewehrmunition muss einen Mindest-Power-Faktor von 60 erreichen</a:t>
            </a:r>
          </a:p>
          <a:p>
            <a:pPr>
              <a:buFont typeface="Wingdings" panose="05000000000000000000" pitchFamily="2" charset="2"/>
              <a:buChar char="ü"/>
            </a:pPr>
            <a:r>
              <a:rPr lang="de-AT" dirty="0">
                <a:latin typeface="Clarendon" panose="02040604040505020204" pitchFamily="18" charset="0"/>
              </a:rPr>
              <a:t> Der maximale Geschwindigkeitsstandard für das Gewehr beträgt 1400 </a:t>
            </a:r>
            <a:r>
              <a:rPr lang="de-AT" dirty="0" err="1">
                <a:latin typeface="Clarendon" panose="02040604040505020204" pitchFamily="18" charset="0"/>
              </a:rPr>
              <a:t>fps</a:t>
            </a:r>
            <a:r>
              <a:rPr lang="de-AT" dirty="0">
                <a:latin typeface="Clarendon" panose="02040604040505020204" pitchFamily="18" charset="0"/>
              </a:rPr>
              <a:t>.</a:t>
            </a:r>
          </a:p>
        </p:txBody>
      </p:sp>
    </p:spTree>
    <p:extLst>
      <p:ext uri="{BB962C8B-B14F-4D97-AF65-F5344CB8AC3E}">
        <p14:creationId xmlns:p14="http://schemas.microsoft.com/office/powerpoint/2010/main" val="2903042177"/>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D407D973-CB04-7130-17B0-CB65B4D641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9C8904-A187-C43E-CB13-170111D0AEAE}"/>
              </a:ext>
            </a:extLst>
          </p:cNvPr>
          <p:cNvSpPr>
            <a:spLocks noGrp="1"/>
          </p:cNvSpPr>
          <p:nvPr>
            <p:ph type="title"/>
          </p:nvPr>
        </p:nvSpPr>
        <p:spPr/>
        <p:txBody>
          <a:bodyPr/>
          <a:lstStyle/>
          <a:p>
            <a:r>
              <a:rPr lang="en-US" dirty="0">
                <a:latin typeface="Clarendon" panose="02040604040505020204" pitchFamily="18" charset="0"/>
              </a:rPr>
              <a:t>WBAS Ammunition – SHOTGUN 		</a:t>
            </a:r>
          </a:p>
        </p:txBody>
      </p:sp>
      <p:sp>
        <p:nvSpPr>
          <p:cNvPr id="3" name="Content Placeholder 2">
            <a:extLst>
              <a:ext uri="{FF2B5EF4-FFF2-40B4-BE49-F238E27FC236}">
                <a16:creationId xmlns:a16="http://schemas.microsoft.com/office/drawing/2014/main" id="{50BBB801-A0FB-26C8-BE74-6511B7494409}"/>
              </a:ext>
            </a:extLst>
          </p:cNvPr>
          <p:cNvSpPr>
            <a:spLocks noGrp="1"/>
          </p:cNvSpPr>
          <p:nvPr>
            <p:ph idx="1"/>
          </p:nvPr>
        </p:nvSpPr>
        <p:spPr>
          <a:xfrm>
            <a:off x="838200" y="1690688"/>
            <a:ext cx="10515600" cy="4351338"/>
          </a:xfrm>
        </p:spPr>
        <p:txBody>
          <a:bodyPr>
            <a:normAutofit fontScale="92500" lnSpcReduction="10000"/>
          </a:bodyPr>
          <a:lstStyle/>
          <a:p>
            <a:pPr algn="just">
              <a:buFont typeface="Wingdings" panose="05000000000000000000" pitchFamily="2" charset="2"/>
              <a:buChar char="ü"/>
            </a:pPr>
            <a:r>
              <a:rPr lang="en-US" dirty="0">
                <a:latin typeface="Clarendon" panose="02040604040505020204" pitchFamily="18" charset="0"/>
              </a:rPr>
              <a:t> </a:t>
            </a:r>
            <a:r>
              <a:rPr lang="de-AT" dirty="0">
                <a:latin typeface="Clarendon" panose="02040604040505020204" pitchFamily="18" charset="0"/>
              </a:rPr>
              <a:t>Mindestkaliber 20 Gauge, höchstens 10 Gauge (bei Vorderschaftrepetierflinten maximal 12 Gauge). </a:t>
            </a:r>
          </a:p>
          <a:p>
            <a:pPr algn="just">
              <a:buFont typeface="Wingdings" panose="05000000000000000000" pitchFamily="2" charset="2"/>
              <a:buChar char="ü"/>
            </a:pPr>
            <a:r>
              <a:rPr lang="de-AT" dirty="0">
                <a:latin typeface="Clarendon" panose="02040604040505020204" pitchFamily="18" charset="0"/>
              </a:rPr>
              <a:t> Schrotgröße muss für alle Bewerbe Nummer 6 Bleischrot oder kleiner sein (kein Stahl- oder plattierter Schrot)</a:t>
            </a:r>
          </a:p>
          <a:p>
            <a:pPr algn="just">
              <a:buFont typeface="Wingdings" panose="05000000000000000000" pitchFamily="2" charset="2"/>
              <a:buChar char="ü"/>
            </a:pPr>
            <a:r>
              <a:rPr lang="de-AT" dirty="0">
                <a:latin typeface="Clarendon" panose="02040604040505020204" pitchFamily="18" charset="0"/>
              </a:rPr>
              <a:t> Schrotpatronen dürfen nicht verengt (</a:t>
            </a:r>
            <a:r>
              <a:rPr lang="de-AT" dirty="0" err="1">
                <a:latin typeface="Clarendon" panose="02040604040505020204" pitchFamily="18" charset="0"/>
              </a:rPr>
              <a:t>necked</a:t>
            </a:r>
            <a:r>
              <a:rPr lang="de-AT" dirty="0">
                <a:latin typeface="Clarendon" panose="02040604040505020204" pitchFamily="18" charset="0"/>
              </a:rPr>
              <a:t>) werden, indem Matrizen verwendet werden, die nicht für das spezifische Kaliber hergestellt sind</a:t>
            </a:r>
          </a:p>
          <a:p>
            <a:pPr algn="just">
              <a:buFont typeface="Wingdings" panose="05000000000000000000" pitchFamily="2" charset="2"/>
              <a:buChar char="ü"/>
            </a:pPr>
            <a:r>
              <a:rPr lang="de-AT" dirty="0">
                <a:latin typeface="Clarendon" panose="02040604040505020204" pitchFamily="18" charset="0"/>
              </a:rPr>
              <a:t> Schrotpatronen dürfen nicht so eingeritzt (geringelt) werden, dass Hülse, Becher und Schrotladung als ein einziges Projektil aus der Waffe abgefeuert werden.</a:t>
            </a:r>
          </a:p>
        </p:txBody>
      </p:sp>
    </p:spTree>
    <p:extLst>
      <p:ext uri="{BB962C8B-B14F-4D97-AF65-F5344CB8AC3E}">
        <p14:creationId xmlns:p14="http://schemas.microsoft.com/office/powerpoint/2010/main" val="4000716987"/>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CA6FF5FE-2042-3D84-7289-5421C1A790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5952B7-342D-F3C3-6FDF-FF06FA1C3ABC}"/>
              </a:ext>
            </a:extLst>
          </p:cNvPr>
          <p:cNvSpPr>
            <a:spLocks noGrp="1"/>
          </p:cNvSpPr>
          <p:nvPr>
            <p:ph type="title"/>
          </p:nvPr>
        </p:nvSpPr>
        <p:spPr/>
        <p:txBody>
          <a:bodyPr/>
          <a:lstStyle/>
          <a:p>
            <a:r>
              <a:rPr lang="en-US" dirty="0">
                <a:latin typeface="Clarendon" panose="02040604040505020204" pitchFamily="18" charset="0"/>
              </a:rPr>
              <a:t>WBAS Ammunition	- ILLEGAL 		</a:t>
            </a:r>
          </a:p>
        </p:txBody>
      </p:sp>
      <p:sp>
        <p:nvSpPr>
          <p:cNvPr id="3" name="Content Placeholder 2">
            <a:extLst>
              <a:ext uri="{FF2B5EF4-FFF2-40B4-BE49-F238E27FC236}">
                <a16:creationId xmlns:a16="http://schemas.microsoft.com/office/drawing/2014/main" id="{94F27B34-FA16-7751-15B3-5AB74A4A6E73}"/>
              </a:ext>
            </a:extLst>
          </p:cNvPr>
          <p:cNvSpPr>
            <a:spLocks noGrp="1"/>
          </p:cNvSpPr>
          <p:nvPr>
            <p:ph idx="1"/>
          </p:nvPr>
        </p:nvSpPr>
        <p:spPr>
          <a:xfrm>
            <a:off x="838200" y="1690688"/>
            <a:ext cx="10515600" cy="4351338"/>
          </a:xfrm>
        </p:spPr>
        <p:txBody>
          <a:bodyPr>
            <a:normAutofit fontScale="85000" lnSpcReduction="20000"/>
          </a:bodyPr>
          <a:lstStyle/>
          <a:p>
            <a:pPr marL="0" indent="0" algn="just">
              <a:buNone/>
            </a:pPr>
            <a:r>
              <a:rPr lang="de-AT" sz="2700" dirty="0">
                <a:latin typeface="Clarendon" panose="02040604040505020204" pitchFamily="18" charset="0"/>
              </a:rPr>
              <a:t>Folgende Munitionsarten sind im WBAS </a:t>
            </a:r>
            <a:r>
              <a:rPr lang="de-AT" sz="2700" u="sng" dirty="0">
                <a:latin typeface="Clarendon" panose="02040604040505020204" pitchFamily="18" charset="0"/>
              </a:rPr>
              <a:t>VERBOTEN</a:t>
            </a:r>
            <a:r>
              <a:rPr lang="de-AT" sz="2700" dirty="0">
                <a:latin typeface="Clarendon" panose="02040604040505020204" pitchFamily="18" charset="0"/>
              </a:rPr>
              <a:t>: </a:t>
            </a:r>
          </a:p>
          <a:p>
            <a:pPr algn="just">
              <a:buFont typeface="Wingdings" panose="05000000000000000000" pitchFamily="2" charset="2"/>
              <a:buChar char="ü"/>
            </a:pPr>
            <a:r>
              <a:rPr lang="de-AT" sz="2700" dirty="0">
                <a:latin typeface="Clarendon" panose="02040604040505020204" pitchFamily="18" charset="0"/>
              </a:rPr>
              <a:t>Voll- oder Teilmantelgeschosse</a:t>
            </a:r>
          </a:p>
          <a:p>
            <a:pPr algn="just">
              <a:buFont typeface="Wingdings" panose="05000000000000000000" pitchFamily="2" charset="2"/>
              <a:buChar char="ü"/>
            </a:pPr>
            <a:r>
              <a:rPr lang="de-AT" sz="2700" dirty="0">
                <a:latin typeface="Clarendon" panose="02040604040505020204" pitchFamily="18" charset="0"/>
              </a:rPr>
              <a:t>Hohlspitzgeschosse</a:t>
            </a:r>
          </a:p>
          <a:p>
            <a:pPr algn="just">
              <a:buFont typeface="Wingdings" panose="05000000000000000000" pitchFamily="2" charset="2"/>
              <a:buChar char="ü"/>
            </a:pPr>
            <a:r>
              <a:rPr lang="de-AT" sz="2700" dirty="0">
                <a:latin typeface="Clarendon" panose="02040604040505020204" pitchFamily="18" charset="0"/>
              </a:rPr>
              <a:t>Plattierte Geschosse</a:t>
            </a:r>
          </a:p>
          <a:p>
            <a:pPr algn="just">
              <a:buFont typeface="Wingdings" panose="05000000000000000000" pitchFamily="2" charset="2"/>
              <a:buChar char="ü"/>
            </a:pPr>
            <a:r>
              <a:rPr lang="de-AT" sz="2700" dirty="0">
                <a:latin typeface="Clarendon" panose="02040604040505020204" pitchFamily="18" charset="0"/>
              </a:rPr>
              <a:t>Gas-Check-Geschosse (Gas-Check ist nur in den Kategorien Teddy Roosevelt, </a:t>
            </a:r>
            <a:r>
              <a:rPr lang="de-AT" sz="2700" dirty="0" err="1">
                <a:latin typeface="Clarendon" panose="02040604040505020204" pitchFamily="18" charset="0"/>
              </a:rPr>
              <a:t>Doughboy</a:t>
            </a:r>
            <a:r>
              <a:rPr lang="de-AT" sz="2700" dirty="0">
                <a:latin typeface="Clarendon" panose="02040604040505020204" pitchFamily="18" charset="0"/>
              </a:rPr>
              <a:t> und BAMM-Side-Matches erlaubt),</a:t>
            </a:r>
          </a:p>
          <a:p>
            <a:pPr algn="just">
              <a:buFont typeface="Wingdings" panose="05000000000000000000" pitchFamily="2" charset="2"/>
              <a:buChar char="ü"/>
            </a:pPr>
            <a:r>
              <a:rPr lang="de-AT" sz="2700" dirty="0">
                <a:latin typeface="Clarendon" panose="02040604040505020204" pitchFamily="18" charset="0"/>
              </a:rPr>
              <a:t>Mehrfachprojektil-Geschosse,</a:t>
            </a:r>
          </a:p>
          <a:p>
            <a:pPr algn="just">
              <a:buFont typeface="Wingdings" panose="05000000000000000000" pitchFamily="2" charset="2"/>
              <a:buChar char="ü"/>
            </a:pPr>
            <a:r>
              <a:rPr lang="de-AT" sz="2700" dirty="0">
                <a:latin typeface="Clarendon" panose="02040604040505020204" pitchFamily="18" charset="0"/>
              </a:rPr>
              <a:t>Munition mit unterhalb der Hülsenmündung sitzenden Geschossen</a:t>
            </a:r>
          </a:p>
          <a:p>
            <a:pPr algn="just">
              <a:buFont typeface="Wingdings" panose="05000000000000000000" pitchFamily="2" charset="2"/>
              <a:buChar char="ü"/>
            </a:pPr>
            <a:r>
              <a:rPr lang="de-AT" sz="2700" dirty="0">
                <a:latin typeface="Clarendon" panose="02040604040505020204" pitchFamily="18" charset="0"/>
              </a:rPr>
              <a:t>Elektrisch gezündete Munition, konische Schrotmunition (teilweise oder ogival </a:t>
            </a:r>
            <a:r>
              <a:rPr lang="de-AT" sz="2700" dirty="0" err="1">
                <a:latin typeface="Clarendon" panose="02040604040505020204" pitchFamily="18" charset="0"/>
              </a:rPr>
              <a:t>vercrimpt</a:t>
            </a:r>
            <a:r>
              <a:rPr lang="de-AT" sz="2700" dirty="0">
                <a:latin typeface="Clarendon" panose="02040604040505020204" pitchFamily="18" charset="0"/>
              </a:rPr>
              <a:t>),</a:t>
            </a:r>
          </a:p>
          <a:p>
            <a:pPr algn="just">
              <a:buFont typeface="Wingdings" panose="05000000000000000000" pitchFamily="2" charset="2"/>
              <a:buChar char="ü"/>
            </a:pPr>
            <a:r>
              <a:rPr lang="de-AT" sz="2700" dirty="0" err="1">
                <a:latin typeface="Clarendon" panose="02040604040505020204" pitchFamily="18" charset="0"/>
              </a:rPr>
              <a:t>Magnum</a:t>
            </a:r>
            <a:r>
              <a:rPr lang="de-AT" sz="2700" dirty="0">
                <a:latin typeface="Clarendon" panose="02040604040505020204" pitchFamily="18" charset="0"/>
              </a:rPr>
              <a:t>- und Hochgeschwindigkeits-Schrotpatronen.</a:t>
            </a: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25297761"/>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B1045996-BB08-FE1F-C014-B4867B9C3F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9E2267-D759-EE76-ADE3-21F0C460BEDA}"/>
              </a:ext>
            </a:extLst>
          </p:cNvPr>
          <p:cNvSpPr>
            <a:spLocks noGrp="1"/>
          </p:cNvSpPr>
          <p:nvPr>
            <p:ph type="title"/>
          </p:nvPr>
        </p:nvSpPr>
        <p:spPr/>
        <p:txBody>
          <a:bodyPr/>
          <a:lstStyle/>
          <a:p>
            <a:r>
              <a:rPr lang="en-US" dirty="0">
                <a:latin typeface="Clarendon" panose="02040604040505020204" pitchFamily="18" charset="0"/>
              </a:rPr>
              <a:t>WBAS Ammunition	- Power Factor		</a:t>
            </a:r>
          </a:p>
        </p:txBody>
      </p:sp>
      <p:sp>
        <p:nvSpPr>
          <p:cNvPr id="3" name="Content Placeholder 2">
            <a:extLst>
              <a:ext uri="{FF2B5EF4-FFF2-40B4-BE49-F238E27FC236}">
                <a16:creationId xmlns:a16="http://schemas.microsoft.com/office/drawing/2014/main" id="{31695F45-9AED-0EA2-B959-64A5568D0489}"/>
              </a:ext>
            </a:extLst>
          </p:cNvPr>
          <p:cNvSpPr>
            <a:spLocks noGrp="1"/>
          </p:cNvSpPr>
          <p:nvPr>
            <p:ph idx="1"/>
          </p:nvPr>
        </p:nvSpPr>
        <p:spPr>
          <a:xfrm>
            <a:off x="838200" y="1690688"/>
            <a:ext cx="10515600" cy="4351338"/>
          </a:xfrm>
        </p:spPr>
        <p:txBody>
          <a:bodyPr>
            <a:normAutofit fontScale="92500" lnSpcReduction="10000"/>
          </a:bodyPr>
          <a:lstStyle/>
          <a:p>
            <a:pPr marL="0" indent="0">
              <a:buNone/>
            </a:pPr>
            <a:r>
              <a:rPr lang="de-AT" dirty="0">
                <a:latin typeface="Clarendon" panose="02040604040505020204" pitchFamily="18" charset="0"/>
              </a:rPr>
              <a:t>Der Power </a:t>
            </a:r>
            <a:r>
              <a:rPr lang="de-AT" dirty="0" err="1">
                <a:latin typeface="Clarendon" panose="02040604040505020204" pitchFamily="18" charset="0"/>
              </a:rPr>
              <a:t>Factor</a:t>
            </a:r>
            <a:r>
              <a:rPr lang="de-AT" dirty="0">
                <a:latin typeface="Clarendon" panose="02040604040505020204" pitchFamily="18" charset="0"/>
              </a:rPr>
              <a:t> wird einfach berechnet, indem das Geschossgewicht [</a:t>
            </a:r>
            <a:r>
              <a:rPr lang="de-AT" dirty="0" err="1">
                <a:latin typeface="Clarendon" panose="02040604040505020204" pitchFamily="18" charset="0"/>
              </a:rPr>
              <a:t>grs</a:t>
            </a:r>
            <a:r>
              <a:rPr lang="de-AT" dirty="0">
                <a:latin typeface="Clarendon" panose="02040604040505020204" pitchFamily="18" charset="0"/>
              </a:rPr>
              <a:t>] mit der Geschwindigkeit [</a:t>
            </a:r>
            <a:r>
              <a:rPr lang="de-AT" dirty="0" err="1">
                <a:latin typeface="Clarendon" panose="02040604040505020204" pitchFamily="18" charset="0"/>
              </a:rPr>
              <a:t>fps</a:t>
            </a:r>
            <a:r>
              <a:rPr lang="de-AT" dirty="0">
                <a:latin typeface="Clarendon" panose="02040604040505020204" pitchFamily="18" charset="0"/>
              </a:rPr>
              <a:t>] multipliziert und das Ergebnis durch 1000 geteilt wird. </a:t>
            </a:r>
          </a:p>
          <a:p>
            <a:pPr marL="0" indent="0">
              <a:buNone/>
            </a:pPr>
            <a:endParaRPr lang="de-AT" dirty="0">
              <a:latin typeface="Clarendon" panose="02040604040505020204" pitchFamily="18" charset="0"/>
            </a:endParaRPr>
          </a:p>
          <a:p>
            <a:pPr marL="0" indent="0">
              <a:buNone/>
            </a:pPr>
            <a:r>
              <a:rPr lang="de-AT" i="1" dirty="0">
                <a:latin typeface="Clarendon" panose="02040604040505020204" pitchFamily="18" charset="0"/>
              </a:rPr>
              <a:t>Beispiele:</a:t>
            </a:r>
          </a:p>
          <a:p>
            <a:pPr>
              <a:buFont typeface="Wingdings" panose="05000000000000000000" pitchFamily="2" charset="2"/>
              <a:buChar char="Ø"/>
            </a:pPr>
            <a:r>
              <a:rPr lang="de-AT" i="1" dirty="0">
                <a:latin typeface="Clarendon" panose="02040604040505020204" pitchFamily="18" charset="0"/>
              </a:rPr>
              <a:t>200 </a:t>
            </a:r>
            <a:r>
              <a:rPr lang="de-AT" i="1" dirty="0" err="1">
                <a:latin typeface="Clarendon" panose="02040604040505020204" pitchFamily="18" charset="0"/>
              </a:rPr>
              <a:t>grs</a:t>
            </a:r>
            <a:r>
              <a:rPr lang="de-AT" i="1" dirty="0">
                <a:latin typeface="Clarendon" panose="02040604040505020204" pitchFamily="18" charset="0"/>
              </a:rPr>
              <a:t>-Geschoss mit einer Geschwindigkeit von 750 </a:t>
            </a:r>
            <a:r>
              <a:rPr lang="de-AT" i="1" dirty="0" err="1">
                <a:latin typeface="Clarendon" panose="02040604040505020204" pitchFamily="18" charset="0"/>
              </a:rPr>
              <a:t>fps</a:t>
            </a:r>
            <a:r>
              <a:rPr lang="de-AT" i="1" dirty="0">
                <a:latin typeface="Clarendon" panose="02040604040505020204" pitchFamily="18" charset="0"/>
              </a:rPr>
              <a:t> hat einen Power </a:t>
            </a:r>
            <a:r>
              <a:rPr lang="de-AT" i="1" dirty="0" err="1">
                <a:latin typeface="Clarendon" panose="02040604040505020204" pitchFamily="18" charset="0"/>
              </a:rPr>
              <a:t>Factor</a:t>
            </a:r>
            <a:r>
              <a:rPr lang="de-AT" i="1" dirty="0">
                <a:latin typeface="Clarendon" panose="02040604040505020204" pitchFamily="18" charset="0"/>
              </a:rPr>
              <a:t> von 150: (200x750)/1000 = 150</a:t>
            </a:r>
          </a:p>
          <a:p>
            <a:pPr>
              <a:buFont typeface="Wingdings" panose="05000000000000000000" pitchFamily="2" charset="2"/>
              <a:buChar char="Ø"/>
            </a:pPr>
            <a:r>
              <a:rPr lang="de-AT" i="1" dirty="0">
                <a:latin typeface="Clarendon" panose="02040604040505020204" pitchFamily="18" charset="0"/>
              </a:rPr>
              <a:t>250 </a:t>
            </a:r>
            <a:r>
              <a:rPr lang="de-AT" i="1" dirty="0" err="1">
                <a:latin typeface="Clarendon" panose="02040604040505020204" pitchFamily="18" charset="0"/>
              </a:rPr>
              <a:t>grs</a:t>
            </a:r>
            <a:r>
              <a:rPr lang="de-AT" i="1" dirty="0">
                <a:latin typeface="Clarendon" panose="02040604040505020204" pitchFamily="18" charset="0"/>
              </a:rPr>
              <a:t>-Geschoss mit 800 </a:t>
            </a:r>
            <a:r>
              <a:rPr lang="de-AT" i="1" dirty="0" err="1">
                <a:latin typeface="Clarendon" panose="02040604040505020204" pitchFamily="18" charset="0"/>
              </a:rPr>
              <a:t>fps</a:t>
            </a:r>
            <a:r>
              <a:rPr lang="de-AT" i="1" dirty="0">
                <a:latin typeface="Clarendon" panose="02040604040505020204" pitchFamily="18" charset="0"/>
              </a:rPr>
              <a:t> hat einen Power </a:t>
            </a:r>
            <a:r>
              <a:rPr lang="de-AT" i="1" dirty="0" err="1">
                <a:latin typeface="Clarendon" panose="02040604040505020204" pitchFamily="18" charset="0"/>
              </a:rPr>
              <a:t>Factor</a:t>
            </a:r>
            <a:r>
              <a:rPr lang="de-AT" i="1" dirty="0">
                <a:latin typeface="Clarendon" panose="02040604040505020204" pitchFamily="18" charset="0"/>
              </a:rPr>
              <a:t> von 200: (250x800)/1000 = 200.</a:t>
            </a:r>
          </a:p>
        </p:txBody>
      </p:sp>
    </p:spTree>
    <p:extLst>
      <p:ext uri="{BB962C8B-B14F-4D97-AF65-F5344CB8AC3E}">
        <p14:creationId xmlns:p14="http://schemas.microsoft.com/office/powerpoint/2010/main" val="1465897580"/>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352042A9-A80D-9734-9916-54FE4A4B220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3338289-5F3C-28C1-18A6-E5EDB71F1C7F}"/>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22C442A4-C52D-AEC6-84F5-E69993F1EF4D}"/>
              </a:ext>
            </a:extLst>
          </p:cNvPr>
          <p:cNvSpPr txBox="1"/>
          <p:nvPr/>
        </p:nvSpPr>
        <p:spPr>
          <a:xfrm>
            <a:off x="562707" y="576590"/>
            <a:ext cx="11125201" cy="1077218"/>
          </a:xfrm>
          <a:prstGeom prst="rect">
            <a:avLst/>
          </a:prstGeom>
          <a:noFill/>
        </p:spPr>
        <p:txBody>
          <a:bodyPr wrap="square" rtlCol="0">
            <a:spAutoFit/>
          </a:bodyPr>
          <a:lstStyle/>
          <a:p>
            <a:r>
              <a:rPr lang="en-US" sz="3200" dirty="0">
                <a:latin typeface="Clarendon" panose="02040604040505020204" pitchFamily="18" charset="0"/>
              </a:rPr>
              <a:t>UNIT FIVE</a:t>
            </a:r>
          </a:p>
          <a:p>
            <a:r>
              <a:rPr lang="en-US" sz="3200" dirty="0">
                <a:latin typeface="Clarendon" panose="02040604040505020204" pitchFamily="18" charset="0"/>
              </a:rPr>
              <a:t>Holsters, Cartridge Belts, and Bandoleers </a:t>
            </a:r>
          </a:p>
        </p:txBody>
      </p:sp>
    </p:spTree>
    <p:extLst>
      <p:ext uri="{BB962C8B-B14F-4D97-AF65-F5344CB8AC3E}">
        <p14:creationId xmlns:p14="http://schemas.microsoft.com/office/powerpoint/2010/main" val="2363102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3FDA346E-EFCA-AC9E-424F-B32D1DA32E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6CD636-FC74-D833-6683-ED3CD34D3908}"/>
              </a:ext>
            </a:extLst>
          </p:cNvPr>
          <p:cNvSpPr>
            <a:spLocks noGrp="1"/>
          </p:cNvSpPr>
          <p:nvPr>
            <p:ph type="title"/>
          </p:nvPr>
        </p:nvSpPr>
        <p:spPr/>
        <p:txBody>
          <a:bodyPr/>
          <a:lstStyle/>
          <a:p>
            <a:r>
              <a:rPr lang="en-US" dirty="0">
                <a:latin typeface="Clarendon" panose="02040604040505020204" pitchFamily="18" charset="0"/>
              </a:rPr>
              <a:t>			</a:t>
            </a:r>
          </a:p>
        </p:txBody>
      </p:sp>
      <p:pic>
        <p:nvPicPr>
          <p:cNvPr id="7" name="Picture 6" descr="An object and holster on a table&#10;&#10;Description automatically generated">
            <a:extLst>
              <a:ext uri="{FF2B5EF4-FFF2-40B4-BE49-F238E27FC236}">
                <a16:creationId xmlns:a16="http://schemas.microsoft.com/office/drawing/2014/main" id="{5790217C-22E7-3738-BC53-EBD94C4A5809}"/>
              </a:ext>
            </a:extLst>
          </p:cNvPr>
          <p:cNvPicPr>
            <a:picLocks noChangeAspect="1"/>
          </p:cNvPicPr>
          <p:nvPr/>
        </p:nvPicPr>
        <p:blipFill>
          <a:blip r:embed="rId2" cstate="print">
            <a:extLst>
              <a:ext uri="{28A0092B-C50C-407E-A947-70E740481C1C}">
                <a14:useLocalDpi xmlns:a14="http://schemas.microsoft.com/office/drawing/2010/main" val="0"/>
              </a:ext>
            </a:extLst>
          </a:blip>
          <a:srcRect l="31543" t="11352" r="21093" b="4146"/>
          <a:stretch/>
        </p:blipFill>
        <p:spPr>
          <a:xfrm>
            <a:off x="633046" y="1378409"/>
            <a:ext cx="5791200" cy="4101181"/>
          </a:xfrm>
          <a:prstGeom prst="rect">
            <a:avLst/>
          </a:prstGeom>
        </p:spPr>
      </p:pic>
      <p:pic>
        <p:nvPicPr>
          <p:cNvPr id="5" name="Picture 4" descr="An object in a holster&#10;&#10;Description automatically generated">
            <a:extLst>
              <a:ext uri="{FF2B5EF4-FFF2-40B4-BE49-F238E27FC236}">
                <a16:creationId xmlns:a16="http://schemas.microsoft.com/office/drawing/2014/main" id="{7C2FFDEE-052A-DC0F-3224-1DCD0A594B06}"/>
              </a:ext>
            </a:extLst>
          </p:cNvPr>
          <p:cNvPicPr>
            <a:picLocks noChangeAspect="1"/>
          </p:cNvPicPr>
          <p:nvPr/>
        </p:nvPicPr>
        <p:blipFill>
          <a:blip r:embed="rId3" cstate="print">
            <a:extLst>
              <a:ext uri="{28A0092B-C50C-407E-A947-70E740481C1C}">
                <a14:useLocalDpi xmlns:a14="http://schemas.microsoft.com/office/drawing/2010/main" val="0"/>
              </a:ext>
            </a:extLst>
          </a:blip>
          <a:srcRect l="11933" t="7367" r="13344" b="4315"/>
          <a:stretch/>
        </p:blipFill>
        <p:spPr>
          <a:xfrm>
            <a:off x="6799383" y="1378409"/>
            <a:ext cx="5206799" cy="4101181"/>
          </a:xfrm>
          <a:prstGeom prst="rect">
            <a:avLst/>
          </a:prstGeom>
        </p:spPr>
      </p:pic>
    </p:spTree>
    <p:extLst>
      <p:ext uri="{BB962C8B-B14F-4D97-AF65-F5344CB8AC3E}">
        <p14:creationId xmlns:p14="http://schemas.microsoft.com/office/powerpoint/2010/main" val="3787172230"/>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1C24E22E-8D3F-6B6B-4A31-8AB6069789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1147E8-E30E-C13F-FF6F-808233A0AB57}"/>
              </a:ext>
            </a:extLst>
          </p:cNvPr>
          <p:cNvSpPr>
            <a:spLocks noGrp="1"/>
          </p:cNvSpPr>
          <p:nvPr>
            <p:ph type="title"/>
          </p:nvPr>
        </p:nvSpPr>
        <p:spPr/>
        <p:txBody>
          <a:bodyPr/>
          <a:lstStyle/>
          <a:p>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52D6FFB9-211F-DBB6-8FDC-02171F373596}"/>
              </a:ext>
            </a:extLst>
          </p:cNvPr>
          <p:cNvSpPr>
            <a:spLocks noGrp="1"/>
          </p:cNvSpPr>
          <p:nvPr>
            <p:ph idx="1"/>
          </p:nvPr>
        </p:nvSpPr>
        <p:spPr>
          <a:xfrm>
            <a:off x="838200" y="808892"/>
            <a:ext cx="10515600" cy="5233134"/>
          </a:xfrm>
        </p:spPr>
        <p:txBody>
          <a:bodyPr>
            <a:normAutofit fontScale="77500" lnSpcReduction="20000"/>
          </a:bodyPr>
          <a:lstStyle/>
          <a:p>
            <a:pPr marL="0" indent="0" algn="just">
              <a:buNone/>
            </a:pPr>
            <a:r>
              <a:rPr lang="de-AT" i="1" dirty="0">
                <a:latin typeface="Clarendon" panose="02040604040505020204" pitchFamily="18" charset="0"/>
              </a:rPr>
              <a:t>Dieser Kurs ist nicht dafür gedacht, die gesamte Liste der Ausrüstungsregeln vorzulesen.</a:t>
            </a:r>
          </a:p>
          <a:p>
            <a:pPr marL="0" indent="0" algn="just">
              <a:buNone/>
            </a:pPr>
            <a:endParaRPr lang="de-AT" i="1" dirty="0">
              <a:latin typeface="Clarendon" panose="02040604040505020204" pitchFamily="18" charset="0"/>
            </a:endParaRPr>
          </a:p>
          <a:p>
            <a:pPr marL="0" indent="0" algn="just">
              <a:buNone/>
            </a:pPr>
            <a:endParaRPr lang="de-AT" sz="2900" dirty="0">
              <a:latin typeface="Clarendon" panose="02040604040505020204" pitchFamily="18" charset="0"/>
            </a:endParaRPr>
          </a:p>
          <a:p>
            <a:pPr marL="0" indent="0" algn="just">
              <a:buNone/>
            </a:pPr>
            <a:r>
              <a:rPr lang="de-AT" sz="2900" dirty="0">
                <a:latin typeface="Clarendon" panose="02040604040505020204" pitchFamily="18" charset="0"/>
              </a:rPr>
              <a:t>Das WBAS </a:t>
            </a:r>
            <a:r>
              <a:rPr lang="de-AT" sz="2900" dirty="0" err="1">
                <a:latin typeface="Clarendon" panose="02040604040505020204" pitchFamily="18" charset="0"/>
              </a:rPr>
              <a:t>Shooters</a:t>
            </a:r>
            <a:r>
              <a:rPr lang="de-AT" sz="2900" dirty="0">
                <a:latin typeface="Clarendon" panose="02040604040505020204" pitchFamily="18" charset="0"/>
              </a:rPr>
              <a:t> Handbook enthält eine vollständige Auflistung der Regeln und Parameter für Holster, Patronengürtel, </a:t>
            </a:r>
            <a:r>
              <a:rPr lang="de-AT" sz="2900" dirty="0" err="1">
                <a:latin typeface="Clarendon" panose="02040604040505020204" pitchFamily="18" charset="0"/>
              </a:rPr>
              <a:t>Bandoliere</a:t>
            </a:r>
            <a:r>
              <a:rPr lang="de-AT" sz="2900" dirty="0">
                <a:latin typeface="Clarendon" panose="02040604040505020204" pitchFamily="18" charset="0"/>
              </a:rPr>
              <a:t>, Schlaufen und Taschen.</a:t>
            </a:r>
          </a:p>
          <a:p>
            <a:pPr marL="0" indent="0" algn="just">
              <a:buNone/>
            </a:pPr>
            <a:endParaRPr lang="de-AT" sz="2900" dirty="0">
              <a:latin typeface="Clarendon" panose="02040604040505020204" pitchFamily="18" charset="0"/>
            </a:endParaRPr>
          </a:p>
          <a:p>
            <a:pPr marL="0" indent="0" algn="just">
              <a:buNone/>
            </a:pPr>
            <a:r>
              <a:rPr lang="de-AT" sz="2900" dirty="0">
                <a:latin typeface="Clarendon" panose="02040604040505020204" pitchFamily="18" charset="0"/>
              </a:rPr>
              <a:t>Es ist unbedingt notwendig, das </a:t>
            </a:r>
            <a:r>
              <a:rPr lang="de-AT" sz="2900" dirty="0" err="1">
                <a:latin typeface="Clarendon" panose="02040604040505020204" pitchFamily="18" charset="0"/>
              </a:rPr>
              <a:t>Shooters</a:t>
            </a:r>
            <a:r>
              <a:rPr lang="de-AT" sz="2900" dirty="0">
                <a:latin typeface="Clarendon" panose="02040604040505020204" pitchFamily="18" charset="0"/>
              </a:rPr>
              <a:t> Handbook zu konsultieren, um sicherzustellen, dass die eigene Ausrüstung regelkonform ist und man versteht, was erlaubt und was </a:t>
            </a:r>
            <a:r>
              <a:rPr lang="de-AT" sz="2900" u="sng" dirty="0">
                <a:latin typeface="Clarendon" panose="02040604040505020204" pitchFamily="18" charset="0"/>
              </a:rPr>
              <a:t>nicht erlaubt </a:t>
            </a:r>
            <a:r>
              <a:rPr lang="de-AT" sz="2900" dirty="0">
                <a:latin typeface="Clarendon" panose="02040604040505020204" pitchFamily="18" charset="0"/>
              </a:rPr>
              <a:t>ist. </a:t>
            </a:r>
          </a:p>
          <a:p>
            <a:pPr marL="0" indent="0" algn="just">
              <a:buNone/>
            </a:pPr>
            <a:endParaRPr lang="de-AT" sz="2900" b="1" dirty="0">
              <a:latin typeface="Clarendon" panose="02040604040505020204" pitchFamily="18" charset="0"/>
            </a:endParaRPr>
          </a:p>
          <a:p>
            <a:pPr marL="0" indent="0" algn="just">
              <a:buNone/>
            </a:pPr>
            <a:r>
              <a:rPr lang="de-AT" sz="2900" b="1" dirty="0">
                <a:latin typeface="Clarendon" panose="02040604040505020204" pitchFamily="18" charset="0"/>
              </a:rPr>
              <a:t>*Merken Sie sich: Das </a:t>
            </a:r>
            <a:r>
              <a:rPr lang="de-AT" sz="2900" b="1" dirty="0" err="1">
                <a:latin typeface="Clarendon" panose="02040604040505020204" pitchFamily="18" charset="0"/>
              </a:rPr>
              <a:t>Shooters</a:t>
            </a:r>
            <a:r>
              <a:rPr lang="de-AT" sz="2900" b="1" dirty="0">
                <a:latin typeface="Clarendon" panose="02040604040505020204" pitchFamily="18" charset="0"/>
              </a:rPr>
              <a:t> Handbook ist Ihre wichtigste Ressource bei der Überprüfung und Durchsetzung der Regeln.</a:t>
            </a:r>
          </a:p>
          <a:p>
            <a:pPr marL="0" indent="0">
              <a:buNone/>
            </a:pPr>
            <a:endParaRPr lang="en-US" i="1" dirty="0">
              <a:latin typeface="Clarendon" panose="02040604040505020204" pitchFamily="18" charset="0"/>
            </a:endParaRPr>
          </a:p>
          <a:p>
            <a:pPr marL="0" indent="0">
              <a:buNone/>
            </a:pPr>
            <a:r>
              <a:rPr lang="en-US" dirty="0">
                <a:latin typeface="Clarendon" panose="02040604040505020204" pitchFamily="18" charset="0"/>
              </a:rPr>
              <a:t> </a:t>
            </a: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1447348484"/>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2A0970EE-AAF8-9B8C-BA81-F9F48D2EC05E}"/>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8993F58-E4FC-72CC-8B0C-BD5BD9A027A3}"/>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F1C80313-4144-8EC1-846D-164486D90B57}"/>
              </a:ext>
            </a:extLst>
          </p:cNvPr>
          <p:cNvSpPr txBox="1"/>
          <p:nvPr/>
        </p:nvSpPr>
        <p:spPr>
          <a:xfrm>
            <a:off x="562707" y="576590"/>
            <a:ext cx="11125201" cy="1077218"/>
          </a:xfrm>
          <a:prstGeom prst="rect">
            <a:avLst/>
          </a:prstGeom>
          <a:noFill/>
        </p:spPr>
        <p:txBody>
          <a:bodyPr wrap="square" rtlCol="0">
            <a:spAutoFit/>
          </a:bodyPr>
          <a:lstStyle/>
          <a:p>
            <a:r>
              <a:rPr lang="en-US" sz="3200" dirty="0">
                <a:latin typeface="Clarendon" panose="02040604040505020204" pitchFamily="18" charset="0"/>
              </a:rPr>
              <a:t>UNIT SIX</a:t>
            </a:r>
          </a:p>
          <a:p>
            <a:r>
              <a:rPr lang="en-US" sz="3200" dirty="0">
                <a:latin typeface="Clarendon" panose="02040604040505020204" pitchFamily="18" charset="0"/>
              </a:rPr>
              <a:t>WBAS Firearms</a:t>
            </a:r>
          </a:p>
        </p:txBody>
      </p:sp>
    </p:spTree>
    <p:extLst>
      <p:ext uri="{BB962C8B-B14F-4D97-AF65-F5344CB8AC3E}">
        <p14:creationId xmlns:p14="http://schemas.microsoft.com/office/powerpoint/2010/main" val="824702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87322431-0BFC-44E9-B215-4D4636838C01}"/>
            </a:ext>
          </a:extLst>
        </p:cNvPr>
        <p:cNvGrpSpPr/>
        <p:nvPr/>
      </p:nvGrpSpPr>
      <p:grpSpPr>
        <a:xfrm>
          <a:off x="0" y="0"/>
          <a:ext cx="0" cy="0"/>
          <a:chOff x="0" y="0"/>
          <a:chExt cx="0" cy="0"/>
        </a:xfrm>
      </p:grpSpPr>
      <p:pic>
        <p:nvPicPr>
          <p:cNvPr id="15" name="Picture 14" descr="An object with a magazine&#10;&#10;Description automatically generated">
            <a:extLst>
              <a:ext uri="{FF2B5EF4-FFF2-40B4-BE49-F238E27FC236}">
                <a16:creationId xmlns:a16="http://schemas.microsoft.com/office/drawing/2014/main" id="{30894E16-A0DD-57D4-6DAB-18C4BBCCCF9A}"/>
              </a:ext>
            </a:extLst>
          </p:cNvPr>
          <p:cNvPicPr>
            <a:picLocks noChangeAspect="1"/>
          </p:cNvPicPr>
          <p:nvPr/>
        </p:nvPicPr>
        <p:blipFill>
          <a:blip r:embed="rId2" cstate="print">
            <a:extLst>
              <a:ext uri="{28A0092B-C50C-407E-A947-70E740481C1C}">
                <a14:useLocalDpi xmlns:a14="http://schemas.microsoft.com/office/drawing/2010/main" val="0"/>
              </a:ext>
            </a:extLst>
          </a:blip>
          <a:srcRect l="13580" t="1386" r="15802"/>
          <a:stretch/>
        </p:blipFill>
        <p:spPr>
          <a:xfrm>
            <a:off x="2350477" y="486849"/>
            <a:ext cx="7491046" cy="5884302"/>
          </a:xfrm>
          <a:prstGeom prst="rect">
            <a:avLst/>
          </a:prstGeom>
          <a:scene3d>
            <a:camera prst="orthographicFront"/>
            <a:lightRig rig="threePt" dir="t"/>
          </a:scene3d>
          <a:sp3d>
            <a:bevelT w="146050" h="120650" prst="angle"/>
            <a:bevelB/>
          </a:sp3d>
        </p:spPr>
      </p:pic>
    </p:spTree>
    <p:extLst>
      <p:ext uri="{BB962C8B-B14F-4D97-AF65-F5344CB8AC3E}">
        <p14:creationId xmlns:p14="http://schemas.microsoft.com/office/powerpoint/2010/main" val="4266626967"/>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F8F4B449-AFBD-2508-5CF6-68D8B33991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42F85B-7904-9AB2-52F9-D1897B32A1F9}"/>
              </a:ext>
            </a:extLst>
          </p:cNvPr>
          <p:cNvSpPr>
            <a:spLocks noGrp="1"/>
          </p:cNvSpPr>
          <p:nvPr>
            <p:ph type="title"/>
          </p:nvPr>
        </p:nvSpPr>
        <p:spPr/>
        <p:txBody>
          <a:bodyPr/>
          <a:lstStyle/>
          <a:p>
            <a:r>
              <a:rPr lang="en-US" dirty="0">
                <a:latin typeface="Clarendon" panose="02040604040505020204" pitchFamily="18" charset="0"/>
              </a:rPr>
              <a:t>Die </a:t>
            </a:r>
            <a:r>
              <a:rPr lang="en-US" dirty="0" err="1">
                <a:latin typeface="Clarendon" panose="02040604040505020204" pitchFamily="18" charset="0"/>
              </a:rPr>
              <a:t>Schützenhandbücher</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F08E8981-8C3C-46F9-E3FD-913DFC86E74C}"/>
              </a:ext>
            </a:extLst>
          </p:cNvPr>
          <p:cNvSpPr>
            <a:spLocks noGrp="1"/>
          </p:cNvSpPr>
          <p:nvPr>
            <p:ph idx="1"/>
          </p:nvPr>
        </p:nvSpPr>
        <p:spPr>
          <a:xfrm>
            <a:off x="838200" y="1690688"/>
            <a:ext cx="10515600" cy="4351338"/>
          </a:xfrm>
        </p:spPr>
        <p:txBody>
          <a:bodyPr>
            <a:normAutofit/>
          </a:bodyPr>
          <a:lstStyle/>
          <a:p>
            <a:pPr marL="0" indent="0" algn="just">
              <a:buNone/>
            </a:pPr>
            <a:r>
              <a:rPr lang="de-AT" dirty="0">
                <a:latin typeface="Clarendon" panose="02040604040505020204" pitchFamily="18" charset="0"/>
              </a:rPr>
              <a:t>Die „Die Schützenhandbücher“ sind die wertvollste Informationsquelle für alle SASS-Schützen, Mitglieder und Range Officer. Alles, was die Regeln und Vorschriften von SASS und Wild </a:t>
            </a:r>
            <a:r>
              <a:rPr lang="de-AT" dirty="0" err="1">
                <a:latin typeface="Clarendon" panose="02040604040505020204" pitchFamily="18" charset="0"/>
              </a:rPr>
              <a:t>Bunch</a:t>
            </a:r>
            <a:r>
              <a:rPr lang="de-AT" dirty="0">
                <a:latin typeface="Clarendon" panose="02040604040505020204" pitchFamily="18" charset="0"/>
              </a:rPr>
              <a:t> Action Shooting betrifft, findet sich im „Schützenhandbuch“. Machen Sie sich mit dem Handbuch vertraut und ziehen Sie es zurate, wenn Sie Regeln überprüfen oder durchsetzen.</a:t>
            </a:r>
          </a:p>
          <a:p>
            <a:pPr marL="0" indent="0">
              <a:buNone/>
            </a:pPr>
            <a:endParaRPr lang="de-AT" dirty="0">
              <a:latin typeface="Clarendon" panose="02040604040505020204" pitchFamily="18" charset="0"/>
            </a:endParaRPr>
          </a:p>
        </p:txBody>
      </p:sp>
    </p:spTree>
    <p:extLst>
      <p:ext uri="{BB962C8B-B14F-4D97-AF65-F5344CB8AC3E}">
        <p14:creationId xmlns:p14="http://schemas.microsoft.com/office/powerpoint/2010/main" val="1789653617"/>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B95AB59-FB94-E526-FBEC-7E77CD9388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886E75-F969-DFA6-B5DD-CF350A369039}"/>
              </a:ext>
            </a:extLst>
          </p:cNvPr>
          <p:cNvSpPr>
            <a:spLocks noGrp="1"/>
          </p:cNvSpPr>
          <p:nvPr>
            <p:ph type="title"/>
          </p:nvPr>
        </p:nvSpPr>
        <p:spPr/>
        <p:txBody>
          <a:bodyPr/>
          <a:lstStyle/>
          <a:p>
            <a:r>
              <a:rPr lang="en-US" dirty="0">
                <a:latin typeface="Clarendon" panose="02040604040505020204" pitchFamily="18" charset="0"/>
              </a:rPr>
              <a:t>WBAS Firearms			</a:t>
            </a:r>
          </a:p>
        </p:txBody>
      </p:sp>
      <p:sp>
        <p:nvSpPr>
          <p:cNvPr id="3" name="Content Placeholder 2">
            <a:extLst>
              <a:ext uri="{FF2B5EF4-FFF2-40B4-BE49-F238E27FC236}">
                <a16:creationId xmlns:a16="http://schemas.microsoft.com/office/drawing/2014/main" id="{8189F2BF-D0B2-3A5D-21AB-CB3A3C9CFDAA}"/>
              </a:ext>
            </a:extLst>
          </p:cNvPr>
          <p:cNvSpPr>
            <a:spLocks noGrp="1"/>
          </p:cNvSpPr>
          <p:nvPr>
            <p:ph idx="1"/>
          </p:nvPr>
        </p:nvSpPr>
        <p:spPr>
          <a:xfrm>
            <a:off x="838200" y="1690688"/>
            <a:ext cx="10515600" cy="4351338"/>
          </a:xfrm>
        </p:spPr>
        <p:txBody>
          <a:bodyPr>
            <a:normAutofit fontScale="92500" lnSpcReduction="20000"/>
          </a:bodyPr>
          <a:lstStyle/>
          <a:p>
            <a:pPr marL="0" indent="0" algn="just">
              <a:buNone/>
            </a:pPr>
            <a:r>
              <a:rPr lang="de-AT" dirty="0">
                <a:latin typeface="Clarendon" panose="02040604040505020204" pitchFamily="18" charset="0"/>
              </a:rPr>
              <a:t>Im WBAS werden folgende Waffen verwendet:</a:t>
            </a:r>
          </a:p>
          <a:p>
            <a:pPr marL="0" indent="0" algn="just">
              <a:buNone/>
            </a:pPr>
            <a:r>
              <a:rPr lang="de-AT" dirty="0">
                <a:latin typeface="Clarendon" panose="02040604040505020204" pitchFamily="18" charset="0"/>
              </a:rPr>
              <a:t> </a:t>
            </a:r>
          </a:p>
          <a:p>
            <a:pPr algn="just">
              <a:buFontTx/>
              <a:buChar char="-"/>
            </a:pPr>
            <a:r>
              <a:rPr lang="de-AT" dirty="0">
                <a:latin typeface="Clarendon" panose="02040604040505020204" pitchFamily="18" charset="0"/>
              </a:rPr>
              <a:t>1911 </a:t>
            </a:r>
            <a:r>
              <a:rPr lang="de-AT" dirty="0" err="1">
                <a:latin typeface="Clarendon" panose="02040604040505020204" pitchFamily="18" charset="0"/>
              </a:rPr>
              <a:t>Pistol</a:t>
            </a:r>
            <a:endParaRPr lang="de-AT" dirty="0">
              <a:latin typeface="Clarendon" panose="02040604040505020204" pitchFamily="18" charset="0"/>
            </a:endParaRPr>
          </a:p>
          <a:p>
            <a:pPr lvl="1" algn="just">
              <a:buFontTx/>
              <a:buChar char="-"/>
            </a:pPr>
            <a:r>
              <a:rPr lang="de-AT" dirty="0">
                <a:latin typeface="Clarendon" panose="02040604040505020204" pitchFamily="18" charset="0"/>
              </a:rPr>
              <a:t>Vollformat, Single-</a:t>
            </a:r>
            <a:r>
              <a:rPr lang="de-AT" dirty="0" err="1">
                <a:latin typeface="Clarendon" panose="02040604040505020204" pitchFamily="18" charset="0"/>
              </a:rPr>
              <a:t>Stack</a:t>
            </a:r>
            <a:r>
              <a:rPr lang="de-AT" dirty="0">
                <a:latin typeface="Clarendon" panose="02040604040505020204" pitchFamily="18" charset="0"/>
              </a:rPr>
              <a:t>, Selbstladepistole im Kaliber .45 ACP. (Unterschiedliche Anforderungen an die Pistole bestimmen die Kategorie Modern oder Traditional – </a:t>
            </a:r>
            <a:r>
              <a:rPr lang="de-AT" u="sng" dirty="0">
                <a:latin typeface="Clarendon" panose="02040604040505020204" pitchFamily="18" charset="0"/>
              </a:rPr>
              <a:t>siehe </a:t>
            </a:r>
            <a:r>
              <a:rPr lang="de-AT" u="sng" dirty="0" err="1">
                <a:latin typeface="Clarendon" panose="02040604040505020204" pitchFamily="18" charset="0"/>
              </a:rPr>
              <a:t>Shooters</a:t>
            </a:r>
            <a:r>
              <a:rPr lang="de-AT" u="sng" dirty="0">
                <a:latin typeface="Clarendon" panose="02040604040505020204" pitchFamily="18" charset="0"/>
              </a:rPr>
              <a:t> Handbook</a:t>
            </a:r>
            <a:r>
              <a:rPr lang="de-AT" dirty="0">
                <a:latin typeface="Clarendon" panose="02040604040505020204" pitchFamily="18" charset="0"/>
              </a:rPr>
              <a:t>!)</a:t>
            </a:r>
          </a:p>
          <a:p>
            <a:pPr algn="just">
              <a:buFontTx/>
              <a:buChar char="-"/>
            </a:pPr>
            <a:r>
              <a:rPr lang="de-AT" sz="2400" dirty="0">
                <a:latin typeface="Clarendon" panose="02040604040505020204" pitchFamily="18" charset="0"/>
              </a:rPr>
              <a:t>Gewehr</a:t>
            </a:r>
            <a:endParaRPr lang="de-AT" dirty="0">
              <a:latin typeface="Clarendon" panose="02040604040505020204" pitchFamily="18" charset="0"/>
            </a:endParaRPr>
          </a:p>
          <a:p>
            <a:pPr lvl="1" algn="just">
              <a:buFontTx/>
              <a:buChar char="-"/>
            </a:pPr>
            <a:r>
              <a:rPr lang="de-AT" dirty="0">
                <a:latin typeface="Clarendon" panose="02040604040505020204" pitchFamily="18" charset="0"/>
              </a:rPr>
              <a:t>Original oder Nachbau (ca. 1860–1899), Zentralfeuer, mindestens .38 Kaliber und höchstens .45 Kaliber</a:t>
            </a:r>
          </a:p>
          <a:p>
            <a:pPr marL="228600" lvl="1" algn="just">
              <a:spcBef>
                <a:spcPts val="1000"/>
              </a:spcBef>
              <a:buFontTx/>
              <a:buChar char="-"/>
            </a:pPr>
            <a:r>
              <a:rPr lang="de-AT" dirty="0">
                <a:latin typeface="Clarendon" panose="02040604040505020204" pitchFamily="18" charset="0"/>
              </a:rPr>
              <a:t> Schrotflinte</a:t>
            </a:r>
          </a:p>
          <a:p>
            <a:pPr lvl="1" algn="just">
              <a:buFontTx/>
              <a:buChar char="-"/>
            </a:pPr>
            <a:r>
              <a:rPr lang="de-AT" dirty="0">
                <a:latin typeface="Clarendon" panose="02040604040505020204" pitchFamily="18" charset="0"/>
              </a:rPr>
              <a:t>Jede Side-</a:t>
            </a:r>
            <a:r>
              <a:rPr lang="de-AT" dirty="0" err="1">
                <a:latin typeface="Clarendon" panose="02040604040505020204" pitchFamily="18" charset="0"/>
              </a:rPr>
              <a:t>by</a:t>
            </a:r>
            <a:r>
              <a:rPr lang="de-AT" dirty="0">
                <a:latin typeface="Clarendon" panose="02040604040505020204" pitchFamily="18" charset="0"/>
              </a:rPr>
              <a:t>-Side oder Einzellauf (ca. 1860–1899), Zentralfeuer, mindestens 20 Gauge und höchstens 10 Gauge. Das Modell 12 ist im WBAS ausdrücklich erlaubt.</a:t>
            </a:r>
          </a:p>
        </p:txBody>
      </p:sp>
    </p:spTree>
    <p:extLst>
      <p:ext uri="{BB962C8B-B14F-4D97-AF65-F5344CB8AC3E}">
        <p14:creationId xmlns:p14="http://schemas.microsoft.com/office/powerpoint/2010/main" val="545199510"/>
      </p:ext>
    </p:extLst>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3A9A7593-F2DC-7282-00C5-ABBBDD3EB4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6AC461-8781-DEB8-2AB4-3220EB6BA5DF}"/>
              </a:ext>
            </a:extLst>
          </p:cNvPr>
          <p:cNvSpPr>
            <a:spLocks noGrp="1"/>
          </p:cNvSpPr>
          <p:nvPr>
            <p:ph type="title"/>
          </p:nvPr>
        </p:nvSpPr>
        <p:spPr/>
        <p:txBody>
          <a:bodyPr/>
          <a:lstStyle/>
          <a:p>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75B115C2-A38C-75A3-EAFE-6D097212C75B}"/>
              </a:ext>
            </a:extLst>
          </p:cNvPr>
          <p:cNvSpPr>
            <a:spLocks noGrp="1"/>
          </p:cNvSpPr>
          <p:nvPr>
            <p:ph idx="1"/>
          </p:nvPr>
        </p:nvSpPr>
        <p:spPr>
          <a:xfrm>
            <a:off x="838200" y="808892"/>
            <a:ext cx="10515600" cy="5233134"/>
          </a:xfrm>
        </p:spPr>
        <p:txBody>
          <a:bodyPr>
            <a:normAutofit lnSpcReduction="10000"/>
          </a:bodyPr>
          <a:lstStyle/>
          <a:p>
            <a:pPr marL="0" indent="0">
              <a:buNone/>
            </a:pPr>
            <a:r>
              <a:rPr lang="de-AT" i="1" dirty="0">
                <a:latin typeface="Clarendon" panose="02040604040505020204" pitchFamily="18" charset="0"/>
              </a:rPr>
              <a:t>Das WBAS-Schützenhandbuch enthält eine vollständige Liste der Parameter für jede Schusswaffe. </a:t>
            </a:r>
          </a:p>
          <a:p>
            <a:pPr marL="0" indent="0">
              <a:buNone/>
            </a:pPr>
            <a:r>
              <a:rPr lang="de-AT" dirty="0">
                <a:latin typeface="Clarendon" panose="02040604040505020204" pitchFamily="18" charset="0"/>
              </a:rPr>
              <a:t>Dazu gehören (unter anderem):</a:t>
            </a:r>
          </a:p>
          <a:p>
            <a:pPr>
              <a:buFontTx/>
              <a:buChar char="-"/>
            </a:pPr>
            <a:r>
              <a:rPr lang="de-AT" dirty="0">
                <a:latin typeface="Clarendon" panose="02040604040505020204" pitchFamily="18" charset="0"/>
              </a:rPr>
              <a:t>Visierungen</a:t>
            </a:r>
          </a:p>
          <a:p>
            <a:pPr>
              <a:buFontTx/>
              <a:buChar char="-"/>
            </a:pPr>
            <a:r>
              <a:rPr lang="de-AT" dirty="0">
                <a:latin typeface="Clarendon" panose="02040604040505020204" pitchFamily="18" charset="0"/>
              </a:rPr>
              <a:t>Schäfte und Griffe</a:t>
            </a:r>
          </a:p>
          <a:p>
            <a:pPr>
              <a:buFontTx/>
              <a:buChar char="-"/>
            </a:pPr>
            <a:r>
              <a:rPr lang="de-AT" dirty="0">
                <a:latin typeface="Clarendon" panose="02040604040505020204" pitchFamily="18" charset="0"/>
              </a:rPr>
              <a:t>Läufe</a:t>
            </a:r>
          </a:p>
          <a:p>
            <a:pPr>
              <a:buFontTx/>
              <a:buChar char="-"/>
            </a:pPr>
            <a:r>
              <a:rPr lang="de-AT" dirty="0">
                <a:latin typeface="Clarendon" panose="02040604040505020204" pitchFamily="18" charset="0"/>
              </a:rPr>
              <a:t>Kaliber</a:t>
            </a:r>
          </a:p>
          <a:p>
            <a:pPr>
              <a:buFontTx/>
              <a:buChar char="-"/>
            </a:pPr>
            <a:r>
              <a:rPr lang="de-AT" dirty="0">
                <a:latin typeface="Clarendon" panose="02040604040505020204" pitchFamily="18" charset="0"/>
              </a:rPr>
              <a:t>Abzüge, Abzugsbügel</a:t>
            </a:r>
          </a:p>
          <a:p>
            <a:pPr>
              <a:buFontTx/>
              <a:buChar char="-"/>
            </a:pPr>
            <a:r>
              <a:rPr lang="de-AT" dirty="0">
                <a:latin typeface="Clarendon" panose="02040604040505020204" pitchFamily="18" charset="0"/>
              </a:rPr>
              <a:t>Hämmer</a:t>
            </a:r>
          </a:p>
          <a:p>
            <a:pPr>
              <a:buFontTx/>
              <a:buChar char="-"/>
            </a:pPr>
            <a:r>
              <a:rPr lang="de-AT" dirty="0">
                <a:latin typeface="Clarendon" panose="02040604040505020204" pitchFamily="18" charset="0"/>
              </a:rPr>
              <a:t>Modifikationen</a:t>
            </a:r>
          </a:p>
        </p:txBody>
      </p:sp>
      <p:pic>
        <p:nvPicPr>
          <p:cNvPr id="5" name="Graphic 4" descr="Checklist outline">
            <a:extLst>
              <a:ext uri="{FF2B5EF4-FFF2-40B4-BE49-F238E27FC236}">
                <a16:creationId xmlns:a16="http://schemas.microsoft.com/office/drawing/2014/main" id="{BB85EAE3-8E20-7052-8680-5C55C5C0E404}"/>
              </a:ext>
            </a:extLst>
          </p:cNvPr>
          <p:cNvPicPr>
            <a:picLocks noChangeAspect="1"/>
          </p:cNvPicPr>
          <p:nvPr/>
        </p:nvPicPr>
        <p:blipFill>
          <a:blip r:embed="rId2" cstate="print">
            <a:extLst>
              <a:ext uri="{96DAC541-7B7A-43D3-8B79-37D633B846F1}">
                <asvg:svgBlip xmlns:asvg="http://schemas.microsoft.com/office/drawing/2016/SVG/main" xmlns="" r:embed="rId3"/>
              </a:ext>
            </a:extLst>
          </a:blip>
          <a:stretch>
            <a:fillRect/>
          </a:stretch>
        </p:blipFill>
        <p:spPr>
          <a:xfrm>
            <a:off x="7010399" y="2134455"/>
            <a:ext cx="3563815" cy="3563815"/>
          </a:xfrm>
          <a:prstGeom prst="rect">
            <a:avLst/>
          </a:prstGeom>
        </p:spPr>
      </p:pic>
    </p:spTree>
    <p:extLst>
      <p:ext uri="{BB962C8B-B14F-4D97-AF65-F5344CB8AC3E}">
        <p14:creationId xmlns:p14="http://schemas.microsoft.com/office/powerpoint/2010/main" val="1597097135"/>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5801B8CF-164C-9EEC-6ECB-BDADF96EE2A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6905E0A3-BB37-D454-D79D-9C2BF649B951}"/>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EE1FDD49-77A4-3EFF-00E3-69DD52B98BE6}"/>
              </a:ext>
            </a:extLst>
          </p:cNvPr>
          <p:cNvSpPr txBox="1"/>
          <p:nvPr/>
        </p:nvSpPr>
        <p:spPr>
          <a:xfrm>
            <a:off x="562707" y="576590"/>
            <a:ext cx="11125201" cy="1077218"/>
          </a:xfrm>
          <a:prstGeom prst="rect">
            <a:avLst/>
          </a:prstGeom>
          <a:noFill/>
        </p:spPr>
        <p:txBody>
          <a:bodyPr wrap="square" rtlCol="0">
            <a:spAutoFit/>
          </a:bodyPr>
          <a:lstStyle/>
          <a:p>
            <a:r>
              <a:rPr lang="en-US" sz="3200" dirty="0">
                <a:latin typeface="Clarendon" panose="02040604040505020204" pitchFamily="18" charset="0"/>
              </a:rPr>
              <a:t>UNIT SEVEN</a:t>
            </a:r>
          </a:p>
          <a:p>
            <a:r>
              <a:rPr lang="en-US" sz="3200" dirty="0">
                <a:latin typeface="Clarendon" panose="02040604040505020204" pitchFamily="18" charset="0"/>
              </a:rPr>
              <a:t>WBAS Range Operations</a:t>
            </a:r>
          </a:p>
        </p:txBody>
      </p:sp>
    </p:spTree>
    <p:extLst>
      <p:ext uri="{BB962C8B-B14F-4D97-AF65-F5344CB8AC3E}">
        <p14:creationId xmlns:p14="http://schemas.microsoft.com/office/powerpoint/2010/main" val="314882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3F2E155-5D6D-C2E3-B5A0-7F23E5FB49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90C93F-BB85-AA29-BB61-E2573C119A9F}"/>
              </a:ext>
            </a:extLst>
          </p:cNvPr>
          <p:cNvSpPr>
            <a:spLocks noGrp="1"/>
          </p:cNvSpPr>
          <p:nvPr>
            <p:ph type="title"/>
          </p:nvPr>
        </p:nvSpPr>
        <p:spPr/>
        <p:txBody>
          <a:bodyPr/>
          <a:lstStyle/>
          <a:p>
            <a:r>
              <a:rPr lang="en-US" dirty="0">
                <a:latin typeface="Clarendon" panose="02040604040505020204" pitchFamily="18" charset="0"/>
              </a:rPr>
              <a:t>WBAS Range Operations		</a:t>
            </a:r>
          </a:p>
        </p:txBody>
      </p:sp>
      <p:sp>
        <p:nvSpPr>
          <p:cNvPr id="3" name="Content Placeholder 2">
            <a:extLst>
              <a:ext uri="{FF2B5EF4-FFF2-40B4-BE49-F238E27FC236}">
                <a16:creationId xmlns:a16="http://schemas.microsoft.com/office/drawing/2014/main" id="{0C0E66B7-37B8-BED4-BC7B-5D210766F287}"/>
              </a:ext>
            </a:extLst>
          </p:cNvPr>
          <p:cNvSpPr>
            <a:spLocks noGrp="1"/>
          </p:cNvSpPr>
          <p:nvPr>
            <p:ph idx="1"/>
          </p:nvPr>
        </p:nvSpPr>
        <p:spPr>
          <a:xfrm>
            <a:off x="838200" y="1690688"/>
            <a:ext cx="10515600" cy="4351338"/>
          </a:xfrm>
        </p:spPr>
        <p:txBody>
          <a:bodyPr>
            <a:normAutofit/>
          </a:bodyPr>
          <a:lstStyle/>
          <a:p>
            <a:pPr marL="0" indent="0" algn="just">
              <a:buNone/>
            </a:pPr>
            <a:r>
              <a:rPr lang="en-US" dirty="0" err="1">
                <a:latin typeface="Clarendon" panose="02040604040505020204" pitchFamily="18" charset="0"/>
              </a:rPr>
              <a:t>Alle</a:t>
            </a:r>
            <a:r>
              <a:rPr lang="en-US" dirty="0">
                <a:latin typeface="Clarendon" panose="02040604040505020204" pitchFamily="18" charset="0"/>
              </a:rPr>
              <a:t> SASS-</a:t>
            </a:r>
            <a:r>
              <a:rPr lang="en-US" dirty="0" err="1">
                <a:latin typeface="Clarendon" panose="02040604040505020204" pitchFamily="18" charset="0"/>
              </a:rPr>
              <a:t>Sicherheitsregeln</a:t>
            </a:r>
            <a:r>
              <a:rPr lang="en-US" dirty="0">
                <a:latin typeface="Clarendon" panose="02040604040505020204" pitchFamily="18" charset="0"/>
              </a:rPr>
              <a:t> </a:t>
            </a:r>
            <a:r>
              <a:rPr lang="en-US" dirty="0" err="1">
                <a:latin typeface="Clarendon" panose="02040604040505020204" pitchFamily="18" charset="0"/>
              </a:rPr>
              <a:t>sind</a:t>
            </a:r>
            <a:r>
              <a:rPr lang="en-US" dirty="0">
                <a:latin typeface="Clarendon" panose="02040604040505020204" pitchFamily="18" charset="0"/>
              </a:rPr>
              <a:t> </a:t>
            </a:r>
            <a:r>
              <a:rPr lang="en-US" dirty="0" err="1">
                <a:latin typeface="Clarendon" panose="02040604040505020204" pitchFamily="18" charset="0"/>
              </a:rPr>
              <a:t>ohne</a:t>
            </a:r>
            <a:r>
              <a:rPr lang="en-US" dirty="0">
                <a:latin typeface="Clarendon" panose="02040604040505020204" pitchFamily="18" charset="0"/>
              </a:rPr>
              <a:t> </a:t>
            </a:r>
            <a:r>
              <a:rPr lang="en-US" dirty="0" err="1">
                <a:latin typeface="Clarendon" panose="02040604040505020204" pitchFamily="18" charset="0"/>
              </a:rPr>
              <a:t>Ausnahme</a:t>
            </a:r>
            <a:r>
              <a:rPr lang="en-US" dirty="0">
                <a:latin typeface="Clarendon" panose="02040604040505020204" pitchFamily="18" charset="0"/>
              </a:rPr>
              <a:t> </a:t>
            </a:r>
            <a:r>
              <a:rPr lang="en-US" dirty="0" err="1">
                <a:latin typeface="Clarendon" panose="02040604040505020204" pitchFamily="18" charset="0"/>
              </a:rPr>
              <a:t>durchzusetzen</a:t>
            </a:r>
            <a:r>
              <a:rPr lang="en-US" dirty="0">
                <a:latin typeface="Clarendon" panose="02040604040505020204" pitchFamily="18" charset="0"/>
              </a:rPr>
              <a:t>. </a:t>
            </a:r>
            <a:r>
              <a:rPr lang="en-US" dirty="0" err="1">
                <a:latin typeface="Clarendon" panose="02040604040505020204" pitchFamily="18" charset="0"/>
              </a:rPr>
              <a:t>Dazu</a:t>
            </a:r>
            <a:r>
              <a:rPr lang="en-US" dirty="0">
                <a:latin typeface="Clarendon" panose="02040604040505020204" pitchFamily="18" charset="0"/>
              </a:rPr>
              <a:t> </a:t>
            </a:r>
            <a:r>
              <a:rPr lang="en-US" dirty="0" err="1">
                <a:latin typeface="Clarendon" panose="02040604040505020204" pitchFamily="18" charset="0"/>
              </a:rPr>
              <a:t>gehören</a:t>
            </a:r>
            <a:r>
              <a:rPr lang="en-US" dirty="0">
                <a:latin typeface="Clarendon" panose="02040604040505020204" pitchFamily="18" charset="0"/>
              </a:rPr>
              <a:t>:</a:t>
            </a:r>
          </a:p>
          <a:p>
            <a:pPr>
              <a:buFont typeface="Wingdings" panose="05000000000000000000" pitchFamily="2" charset="2"/>
              <a:buChar char="ü"/>
            </a:pPr>
            <a:r>
              <a:rPr lang="en-US" dirty="0">
                <a:latin typeface="Clarendon" panose="02040604040505020204" pitchFamily="18" charset="0"/>
              </a:rPr>
              <a:t> </a:t>
            </a:r>
            <a:r>
              <a:rPr lang="en-US" dirty="0" err="1">
                <a:latin typeface="Clarendon" panose="02040604040505020204" pitchFamily="18" charset="0"/>
              </a:rPr>
              <a:t>Verantwortung</a:t>
            </a:r>
            <a:r>
              <a:rPr lang="en-US" dirty="0">
                <a:latin typeface="Clarendon" panose="02040604040505020204" pitchFamily="18" charset="0"/>
              </a:rPr>
              <a:t> </a:t>
            </a:r>
            <a:r>
              <a:rPr lang="en-US" dirty="0" err="1">
                <a:latin typeface="Clarendon" panose="02040604040505020204" pitchFamily="18" charset="0"/>
              </a:rPr>
              <a:t>der</a:t>
            </a:r>
            <a:r>
              <a:rPr lang="en-US" dirty="0">
                <a:latin typeface="Clarendon" panose="02040604040505020204" pitchFamily="18" charset="0"/>
              </a:rPr>
              <a:t> </a:t>
            </a:r>
            <a:r>
              <a:rPr lang="en-US" dirty="0" err="1">
                <a:latin typeface="Clarendon" panose="02040604040505020204" pitchFamily="18" charset="0"/>
              </a:rPr>
              <a:t>Schützen</a:t>
            </a:r>
            <a:endParaRPr lang="en-US" dirty="0">
              <a:latin typeface="Clarendon" panose="02040604040505020204" pitchFamily="18" charset="0"/>
            </a:endParaRPr>
          </a:p>
          <a:p>
            <a:pPr>
              <a:buFont typeface="Wingdings" panose="05000000000000000000" pitchFamily="2" charset="2"/>
              <a:buChar char="ü"/>
            </a:pPr>
            <a:r>
              <a:rPr lang="en-US" dirty="0">
                <a:latin typeface="Clarendon" panose="02040604040505020204" pitchFamily="18" charset="0"/>
              </a:rPr>
              <a:t> die 170°-</a:t>
            </a:r>
            <a:r>
              <a:rPr lang="en-US" dirty="0" err="1">
                <a:latin typeface="Clarendon" panose="02040604040505020204" pitchFamily="18" charset="0"/>
              </a:rPr>
              <a:t>Regel</a:t>
            </a:r>
            <a:endParaRPr lang="en-US" dirty="0">
              <a:latin typeface="Clarendon" panose="02040604040505020204" pitchFamily="18" charset="0"/>
            </a:endParaRPr>
          </a:p>
          <a:p>
            <a:pPr>
              <a:buFont typeface="Wingdings" panose="05000000000000000000" pitchFamily="2" charset="2"/>
              <a:buChar char="ü"/>
            </a:pPr>
            <a:r>
              <a:rPr lang="en-US" dirty="0">
                <a:latin typeface="Clarendon" panose="02040604040505020204" pitchFamily="18" charset="0"/>
              </a:rPr>
              <a:t> </a:t>
            </a:r>
            <a:r>
              <a:rPr lang="en-US" dirty="0" err="1">
                <a:latin typeface="Clarendon" panose="02040604040505020204" pitchFamily="18" charset="0"/>
              </a:rPr>
              <a:t>Waffenbereitstellung</a:t>
            </a:r>
            <a:r>
              <a:rPr lang="en-US" dirty="0">
                <a:latin typeface="Clarendon" panose="02040604040505020204" pitchFamily="18" charset="0"/>
              </a:rPr>
              <a:t> und -</a:t>
            </a:r>
            <a:r>
              <a:rPr lang="en-US" dirty="0" err="1">
                <a:latin typeface="Clarendon" panose="02040604040505020204" pitchFamily="18" charset="0"/>
              </a:rPr>
              <a:t>handhabung</a:t>
            </a:r>
            <a:endParaRPr lang="en-US" dirty="0">
              <a:latin typeface="Clarendon" panose="02040604040505020204" pitchFamily="18" charset="0"/>
            </a:endParaRPr>
          </a:p>
          <a:p>
            <a:pPr>
              <a:buFont typeface="Wingdings" panose="05000000000000000000" pitchFamily="2" charset="2"/>
              <a:buChar char="ü"/>
            </a:pPr>
            <a:r>
              <a:rPr lang="en-US" dirty="0">
                <a:latin typeface="Clarendon" panose="02040604040505020204" pitchFamily="18" charset="0"/>
              </a:rPr>
              <a:t> </a:t>
            </a:r>
            <a:r>
              <a:rPr lang="en-US" dirty="0" err="1">
                <a:latin typeface="Clarendon" panose="02040604040505020204" pitchFamily="18" charset="0"/>
              </a:rPr>
              <a:t>Bühnenkonventionen</a:t>
            </a:r>
            <a:endParaRPr lang="en-US" dirty="0">
              <a:latin typeface="Clarendon" panose="02040604040505020204" pitchFamily="18" charset="0"/>
            </a:endParaRPr>
          </a:p>
          <a:p>
            <a:pPr>
              <a:buFont typeface="Wingdings" panose="05000000000000000000" pitchFamily="2" charset="2"/>
              <a:buChar char="ü"/>
            </a:pPr>
            <a:r>
              <a:rPr lang="en-US" dirty="0">
                <a:latin typeface="Clarendon" panose="02040604040505020204" pitchFamily="18" charset="0"/>
              </a:rPr>
              <a:t> Lade- und </a:t>
            </a:r>
            <a:r>
              <a:rPr lang="en-US" dirty="0" err="1">
                <a:latin typeface="Clarendon" panose="02040604040505020204" pitchFamily="18" charset="0"/>
              </a:rPr>
              <a:t>Entladeverfahren</a:t>
            </a:r>
            <a:endParaRPr lang="en-US" dirty="0">
              <a:latin typeface="Clarendon" panose="02040604040505020204" pitchFamily="18" charset="0"/>
            </a:endParaRPr>
          </a:p>
          <a:p>
            <a:pPr>
              <a:buFont typeface="Wingdings" panose="05000000000000000000" pitchFamily="2" charset="2"/>
              <a:buChar char="ü"/>
            </a:pPr>
            <a:r>
              <a:rPr lang="en-US" dirty="0">
                <a:latin typeface="Clarendon" panose="02040604040505020204" pitchFamily="18" charset="0"/>
              </a:rPr>
              <a:t> </a:t>
            </a:r>
            <a:r>
              <a:rPr lang="en-US" dirty="0" err="1">
                <a:latin typeface="Clarendon" panose="02040604040505020204" pitchFamily="18" charset="0"/>
              </a:rPr>
              <a:t>Munition</a:t>
            </a:r>
            <a:r>
              <a:rPr lang="en-US" dirty="0">
                <a:latin typeface="Clarendon" panose="02040604040505020204" pitchFamily="18" charset="0"/>
              </a:rPr>
              <a:t> 	 </a:t>
            </a: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1890882802"/>
      </p:ext>
    </p:extLst>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F1EEA622-41D4-BC54-AC42-B0E8D6B669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521EEA-6A2E-B52D-E6BB-FA862A050B60}"/>
              </a:ext>
            </a:extLst>
          </p:cNvPr>
          <p:cNvSpPr>
            <a:spLocks noGrp="1"/>
          </p:cNvSpPr>
          <p:nvPr>
            <p:ph type="title"/>
          </p:nvPr>
        </p:nvSpPr>
        <p:spPr/>
        <p:txBody>
          <a:bodyPr/>
          <a:lstStyle/>
          <a:p>
            <a:r>
              <a:rPr lang="en-US" dirty="0">
                <a:latin typeface="Clarendon" panose="02040604040505020204" pitchFamily="18" charset="0"/>
              </a:rPr>
              <a:t>WBAS Stage Conventions		</a:t>
            </a:r>
          </a:p>
        </p:txBody>
      </p:sp>
      <p:sp>
        <p:nvSpPr>
          <p:cNvPr id="3" name="Content Placeholder 2">
            <a:extLst>
              <a:ext uri="{FF2B5EF4-FFF2-40B4-BE49-F238E27FC236}">
                <a16:creationId xmlns:a16="http://schemas.microsoft.com/office/drawing/2014/main" id="{6924E794-3A57-B45F-8732-75D5B29695AD}"/>
              </a:ext>
            </a:extLst>
          </p:cNvPr>
          <p:cNvSpPr>
            <a:spLocks noGrp="1"/>
          </p:cNvSpPr>
          <p:nvPr>
            <p:ph idx="1"/>
          </p:nvPr>
        </p:nvSpPr>
        <p:spPr>
          <a:xfrm>
            <a:off x="838200" y="1690688"/>
            <a:ext cx="10515600" cy="4351338"/>
          </a:xfrm>
        </p:spPr>
        <p:txBody>
          <a:bodyPr>
            <a:normAutofit lnSpcReduction="10000"/>
          </a:bodyPr>
          <a:lstStyle/>
          <a:p>
            <a:pPr>
              <a:buFont typeface="Wingdings" panose="05000000000000000000" pitchFamily="2" charset="2"/>
              <a:buChar char="ü"/>
            </a:pPr>
            <a:r>
              <a:rPr lang="en-US" dirty="0">
                <a:latin typeface="Clarendon" panose="02040604040505020204" pitchFamily="18" charset="0"/>
              </a:rPr>
              <a:t> </a:t>
            </a:r>
            <a:r>
              <a:rPr lang="de-AT" dirty="0">
                <a:latin typeface="Clarendon" panose="02040604040505020204" pitchFamily="18" charset="0"/>
              </a:rPr>
              <a:t>Knockdown-Schrotziele, die nicht fallen, dürfen </a:t>
            </a:r>
            <a:r>
              <a:rPr lang="de-AT" u="sng" dirty="0">
                <a:latin typeface="Clarendon" panose="02040604040505020204" pitchFamily="18" charset="0"/>
              </a:rPr>
              <a:t>NI</a:t>
            </a:r>
            <a:r>
              <a:rPr lang="de-AT" dirty="0">
                <a:latin typeface="Clarendon" panose="02040604040505020204" pitchFamily="18" charset="0"/>
              </a:rPr>
              <a:t>CHT erneut beschossen werden (keine Wiederholungen).</a:t>
            </a:r>
          </a:p>
          <a:p>
            <a:pPr>
              <a:buFont typeface="Wingdings" panose="05000000000000000000" pitchFamily="2" charset="2"/>
              <a:buChar char="ü"/>
            </a:pPr>
            <a:r>
              <a:rPr lang="de-AT" dirty="0">
                <a:latin typeface="Clarendon" panose="02040604040505020204" pitchFamily="18" charset="0"/>
              </a:rPr>
              <a:t> Kein verfehltes Ziel darf erneut beschossen werden. </a:t>
            </a:r>
          </a:p>
          <a:p>
            <a:pPr>
              <a:buFont typeface="Wingdings" panose="05000000000000000000" pitchFamily="2" charset="2"/>
              <a:buChar char="ü"/>
            </a:pPr>
            <a:r>
              <a:rPr lang="de-AT" dirty="0">
                <a:latin typeface="Clarendon" panose="02040604040505020204" pitchFamily="18" charset="0"/>
              </a:rPr>
              <a:t> Nur die Schützen dürfen ihre Waffen zwischen Ladetisch und </a:t>
            </a:r>
            <a:r>
              <a:rPr lang="de-AT" dirty="0" err="1">
                <a:latin typeface="Clarendon" panose="02040604040505020204" pitchFamily="18" charset="0"/>
              </a:rPr>
              <a:t>Entladetisch</a:t>
            </a:r>
            <a:r>
              <a:rPr lang="de-AT" dirty="0">
                <a:latin typeface="Clarendon" panose="02040604040505020204" pitchFamily="18" charset="0"/>
              </a:rPr>
              <a:t> anfassen.</a:t>
            </a:r>
          </a:p>
          <a:p>
            <a:pPr>
              <a:buNone/>
            </a:pPr>
            <a:endParaRPr lang="de-AT" dirty="0">
              <a:latin typeface="Clarendon" panose="02040604040505020204" pitchFamily="18" charset="0"/>
            </a:endParaRPr>
          </a:p>
          <a:p>
            <a:pPr marL="457200" lvl="1" indent="0">
              <a:buNone/>
            </a:pPr>
            <a:r>
              <a:rPr lang="de-AT" dirty="0">
                <a:latin typeface="Clarendon" panose="02040604040505020204" pitchFamily="18" charset="0"/>
              </a:rPr>
              <a:t>Ausnahme: Funktionsstörung oder notwendige Hilfeleistung – jedoch nicht während des Feuerdurchgangs.</a:t>
            </a:r>
          </a:p>
          <a:p>
            <a:pPr marL="457200" lvl="1" indent="0">
              <a:buNone/>
            </a:pPr>
            <a:endParaRPr lang="en-US" dirty="0">
              <a:latin typeface="Clarendon" panose="02040604040505020204" pitchFamily="18" charset="0"/>
            </a:endParaRP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798819998"/>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2E2C50A4-F779-1733-AF01-DB92D2D8973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A43D30-FA3B-42F9-5F2F-553A27F27347}"/>
              </a:ext>
            </a:extLst>
          </p:cNvPr>
          <p:cNvSpPr>
            <a:spLocks noGrp="1"/>
          </p:cNvSpPr>
          <p:nvPr>
            <p:ph idx="1"/>
          </p:nvPr>
        </p:nvSpPr>
        <p:spPr>
          <a:xfrm>
            <a:off x="838200" y="973015"/>
            <a:ext cx="9818077" cy="5069011"/>
          </a:xfrm>
        </p:spPr>
        <p:txBody>
          <a:bodyPr>
            <a:normAutofit/>
          </a:bodyPr>
          <a:lstStyle/>
          <a:p>
            <a:pPr marL="0" indent="0" algn="ctr">
              <a:buNone/>
            </a:pPr>
            <a:r>
              <a:rPr lang="de-AT" dirty="0">
                <a:latin typeface="Clarendon" panose="02040604040505020204" pitchFamily="18" charset="0"/>
              </a:rPr>
              <a:t>Gibt es keine Startposition, darf der Start in beliebiger Position erfolgen, solange die Hände keine Waffe, Munition oder Magazine berühren.  </a:t>
            </a:r>
          </a:p>
          <a:p>
            <a:pPr marL="0" indent="0" algn="ctr">
              <a:buNone/>
            </a:pPr>
            <a:endParaRPr lang="en-US" dirty="0">
              <a:latin typeface="Clarendon" panose="02040604040505020204" pitchFamily="18" charset="0"/>
            </a:endParaRPr>
          </a:p>
        </p:txBody>
      </p:sp>
    </p:spTree>
    <p:extLst>
      <p:ext uri="{BB962C8B-B14F-4D97-AF65-F5344CB8AC3E}">
        <p14:creationId xmlns:p14="http://schemas.microsoft.com/office/powerpoint/2010/main" val="1011464481"/>
      </p:ext>
    </p:extLst>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C8589B85-2FD0-20AB-C155-6D8365AD11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841818-4AE3-6B7F-A8C5-5FFA9358C737}"/>
              </a:ext>
            </a:extLst>
          </p:cNvPr>
          <p:cNvSpPr>
            <a:spLocks noGrp="1"/>
          </p:cNvSpPr>
          <p:nvPr>
            <p:ph type="title"/>
          </p:nvPr>
        </p:nvSpPr>
        <p:spPr/>
        <p:txBody>
          <a:bodyPr>
            <a:normAutofit/>
          </a:bodyPr>
          <a:lstStyle/>
          <a:p>
            <a:r>
              <a:rPr lang="de-DE" dirty="0">
                <a:latin typeface="Clarendon" panose="02040604040505020204" pitchFamily="18" charset="0"/>
              </a:rPr>
              <a:t>WBAS – Ein Hinweis zum Laden</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0F6D1341-94F6-F4B9-6930-52D02BA3836B}"/>
              </a:ext>
            </a:extLst>
          </p:cNvPr>
          <p:cNvSpPr>
            <a:spLocks noGrp="1"/>
          </p:cNvSpPr>
          <p:nvPr>
            <p:ph idx="1"/>
          </p:nvPr>
        </p:nvSpPr>
        <p:spPr>
          <a:xfrm>
            <a:off x="838200" y="1690688"/>
            <a:ext cx="10515600" cy="4351338"/>
          </a:xfrm>
        </p:spPr>
        <p:txBody>
          <a:bodyPr>
            <a:normAutofit/>
          </a:bodyPr>
          <a:lstStyle/>
          <a:p>
            <a:pPr marL="0" indent="0" algn="just">
              <a:buNone/>
            </a:pPr>
            <a:r>
              <a:rPr lang="de-AT" dirty="0">
                <a:latin typeface="Clarendon" panose="02040604040505020204" pitchFamily="18" charset="0"/>
              </a:rPr>
              <a:t>Es gibt keine Strafe für das Überladen einer Waffe (mehr Patronen laden, als in der Stage-Anweisung gefordert)</a:t>
            </a:r>
          </a:p>
          <a:p>
            <a:pPr marL="0" indent="0" algn="just">
              <a:buNone/>
            </a:pPr>
            <a:r>
              <a:rPr lang="de-AT" dirty="0">
                <a:latin typeface="Clarendon" panose="02040604040505020204" pitchFamily="18" charset="0"/>
              </a:rPr>
              <a:t> ABER: </a:t>
            </a:r>
          </a:p>
          <a:p>
            <a:pPr marL="0" indent="0" algn="just">
              <a:buNone/>
            </a:pPr>
            <a:r>
              <a:rPr lang="de-AT" dirty="0">
                <a:latin typeface="Clarendon" panose="02040604040505020204" pitchFamily="18" charset="0"/>
              </a:rPr>
              <a:t>Jede zusätzlich geladene und </a:t>
            </a:r>
            <a:r>
              <a:rPr lang="de-AT" b="1" dirty="0">
                <a:latin typeface="Clarendon" panose="02040604040505020204" pitchFamily="18" charset="0"/>
              </a:rPr>
              <a:t>abgefeuerte</a:t>
            </a:r>
            <a:r>
              <a:rPr lang="de-AT" dirty="0">
                <a:latin typeface="Clarendon" panose="02040604040505020204" pitchFamily="18" charset="0"/>
              </a:rPr>
              <a:t> Patrone gilt als „illegal erworbene Munition“ und wird entsprechend bestraft.</a:t>
            </a:r>
          </a:p>
        </p:txBody>
      </p:sp>
    </p:spTree>
    <p:extLst>
      <p:ext uri="{BB962C8B-B14F-4D97-AF65-F5344CB8AC3E}">
        <p14:creationId xmlns:p14="http://schemas.microsoft.com/office/powerpoint/2010/main" val="1612683839"/>
      </p:ext>
    </p:extLst>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1D1EFED8-B0CD-3FC5-2360-9496E851EAC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F2DD25E6-61B4-3ECA-AB10-2A872EBDCA1C}"/>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D31374BD-3395-09CE-296F-E77C137D2C8E}"/>
              </a:ext>
            </a:extLst>
          </p:cNvPr>
          <p:cNvSpPr txBox="1"/>
          <p:nvPr/>
        </p:nvSpPr>
        <p:spPr>
          <a:xfrm>
            <a:off x="562707" y="576590"/>
            <a:ext cx="11125201" cy="584775"/>
          </a:xfrm>
          <a:prstGeom prst="rect">
            <a:avLst/>
          </a:prstGeom>
          <a:noFill/>
        </p:spPr>
        <p:txBody>
          <a:bodyPr wrap="square" rtlCol="0">
            <a:spAutoFit/>
          </a:bodyPr>
          <a:lstStyle/>
          <a:p>
            <a:r>
              <a:rPr lang="de-AT" sz="3200" dirty="0">
                <a:latin typeface="Clarendon" panose="02040604040505020204" pitchFamily="18" charset="0"/>
              </a:rPr>
              <a:t>Schießstandbetrieb: Gewehr</a:t>
            </a:r>
            <a:endParaRPr lang="en-US" sz="3200" dirty="0">
              <a:latin typeface="Clarendon" panose="02040604040505020204" pitchFamily="18" charset="0"/>
            </a:endParaRPr>
          </a:p>
        </p:txBody>
      </p:sp>
    </p:spTree>
    <p:extLst>
      <p:ext uri="{BB962C8B-B14F-4D97-AF65-F5344CB8AC3E}">
        <p14:creationId xmlns:p14="http://schemas.microsoft.com/office/powerpoint/2010/main" val="1647202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F666EDC4-C4BD-DDBB-F3EA-A2B62F03B7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B4AAB5-D7ED-D429-1ED5-3D340CA981A1}"/>
              </a:ext>
            </a:extLst>
          </p:cNvPr>
          <p:cNvSpPr>
            <a:spLocks noGrp="1"/>
          </p:cNvSpPr>
          <p:nvPr>
            <p:ph type="title"/>
          </p:nvPr>
        </p:nvSpPr>
        <p:spPr/>
        <p:txBody>
          <a:bodyPr/>
          <a:lstStyle/>
          <a:p>
            <a:r>
              <a:rPr lang="de-AT" dirty="0">
                <a:latin typeface="Clarendon" panose="02040604040505020204" pitchFamily="18" charset="0"/>
              </a:rPr>
              <a:t>Schießstandbetrieb: Gewehr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8A7801E2-CD94-A20C-666F-47DCBD17706F}"/>
              </a:ext>
            </a:extLst>
          </p:cNvPr>
          <p:cNvSpPr>
            <a:spLocks noGrp="1"/>
          </p:cNvSpPr>
          <p:nvPr>
            <p:ph idx="1"/>
          </p:nvPr>
        </p:nvSpPr>
        <p:spPr>
          <a:xfrm>
            <a:off x="838200" y="1690688"/>
            <a:ext cx="10515600" cy="4351338"/>
          </a:xfrm>
        </p:spPr>
        <p:txBody>
          <a:bodyPr>
            <a:normAutofit lnSpcReduction="10000"/>
          </a:bodyPr>
          <a:lstStyle/>
          <a:p>
            <a:pPr marL="0" indent="0">
              <a:buNone/>
            </a:pPr>
            <a:r>
              <a:rPr lang="de-AT" sz="3200" dirty="0">
                <a:latin typeface="Clarendon" panose="02040604040505020204" pitchFamily="18" charset="0"/>
              </a:rPr>
              <a:t>Laden und Entladen des Gewehrs </a:t>
            </a:r>
          </a:p>
          <a:p>
            <a:pPr algn="just">
              <a:buFont typeface="Wingdings" panose="05000000000000000000" pitchFamily="2" charset="2"/>
              <a:buChar char="ü"/>
            </a:pPr>
            <a:r>
              <a:rPr lang="de-AT" dirty="0">
                <a:latin typeface="Clarendon" panose="02040604040505020204" pitchFamily="18" charset="0"/>
              </a:rPr>
              <a:t> Die Gewehre sollten mit der für die Basissequenz erforderlichen Anzahl an Patronen geladen werden – bis maximal 10 Patronen.</a:t>
            </a:r>
          </a:p>
          <a:p>
            <a:pPr algn="just">
              <a:buFont typeface="Wingdings" panose="05000000000000000000" pitchFamily="2" charset="2"/>
              <a:buChar char="ü"/>
            </a:pPr>
            <a:r>
              <a:rPr lang="de-AT" dirty="0">
                <a:latin typeface="Clarendon" panose="02040604040505020204" pitchFamily="18" charset="0"/>
              </a:rPr>
              <a:t> Für das Überladen von Munition gibt es keine Strafe, ABER alle überladenen Patronen, die </a:t>
            </a:r>
            <a:r>
              <a:rPr lang="de-AT" b="1" dirty="0">
                <a:latin typeface="Clarendon" panose="02040604040505020204" pitchFamily="18" charset="0"/>
              </a:rPr>
              <a:t>abgefeuert</a:t>
            </a:r>
            <a:r>
              <a:rPr lang="de-AT" dirty="0">
                <a:latin typeface="Clarendon" panose="02040604040505020204" pitchFamily="18" charset="0"/>
              </a:rPr>
              <a:t> werden, werden als illegal erworbene Munition behandelt - und das wird bestraft.</a:t>
            </a:r>
          </a:p>
          <a:p>
            <a:pPr algn="just">
              <a:buFont typeface="Wingdings" panose="05000000000000000000" pitchFamily="2" charset="2"/>
              <a:buChar char="ü"/>
            </a:pPr>
            <a:r>
              <a:rPr lang="de-AT" dirty="0">
                <a:latin typeface="Clarendon" panose="02040604040505020204" pitchFamily="18" charset="0"/>
              </a:rPr>
              <a:t>Das Gewehr muss am </a:t>
            </a:r>
            <a:r>
              <a:rPr lang="de-AT" dirty="0" err="1">
                <a:latin typeface="Clarendon" panose="02040604040505020204" pitchFamily="18" charset="0"/>
              </a:rPr>
              <a:t>Entladetisch</a:t>
            </a:r>
            <a:r>
              <a:rPr lang="de-AT" dirty="0">
                <a:latin typeface="Clarendon" panose="02040604040505020204" pitchFamily="18" charset="0"/>
              </a:rPr>
              <a:t> auf seinen sicheren Zustand überprüft werden.</a:t>
            </a:r>
          </a:p>
        </p:txBody>
      </p:sp>
    </p:spTree>
    <p:extLst>
      <p:ext uri="{BB962C8B-B14F-4D97-AF65-F5344CB8AC3E}">
        <p14:creationId xmlns:p14="http://schemas.microsoft.com/office/powerpoint/2010/main" val="146763386"/>
      </p:ext>
    </p:extLst>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654B684F-22A3-F422-1B2A-B68F621D4E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C40117-1CF8-1F52-AAF3-DCFE0976F843}"/>
              </a:ext>
            </a:extLst>
          </p:cNvPr>
          <p:cNvSpPr>
            <a:spLocks noGrp="1"/>
          </p:cNvSpPr>
          <p:nvPr>
            <p:ph type="title"/>
          </p:nvPr>
        </p:nvSpPr>
        <p:spPr/>
        <p:txBody>
          <a:bodyPr/>
          <a:lstStyle/>
          <a:p>
            <a:r>
              <a:rPr lang="de-AT" dirty="0">
                <a:latin typeface="Clarendon" panose="02040604040505020204" pitchFamily="18" charset="0"/>
              </a:rPr>
              <a:t>Schießstandbetrieb: Gewehr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6F9C72AE-5AF1-7D33-3D8B-A22E31A706A9}"/>
              </a:ext>
            </a:extLst>
          </p:cNvPr>
          <p:cNvSpPr>
            <a:spLocks noGrp="1"/>
          </p:cNvSpPr>
          <p:nvPr>
            <p:ph idx="1"/>
          </p:nvPr>
        </p:nvSpPr>
        <p:spPr>
          <a:xfrm>
            <a:off x="838200" y="1690688"/>
            <a:ext cx="10515600" cy="4351338"/>
          </a:xfrm>
        </p:spPr>
        <p:txBody>
          <a:bodyPr>
            <a:normAutofit/>
          </a:bodyPr>
          <a:lstStyle/>
          <a:p>
            <a:pPr marL="0" indent="0">
              <a:buNone/>
            </a:pPr>
            <a:r>
              <a:rPr lang="en-US" sz="3200" dirty="0" err="1">
                <a:latin typeface="Clarendon" panose="02040604040505020204" pitchFamily="18" charset="0"/>
              </a:rPr>
              <a:t>Bereitstellung</a:t>
            </a:r>
            <a:endParaRPr lang="en-US" sz="3200" dirty="0">
              <a:latin typeface="Clarendon" panose="02040604040505020204" pitchFamily="18" charset="0"/>
            </a:endParaRPr>
          </a:p>
          <a:p>
            <a:pPr algn="just">
              <a:buFont typeface="Wingdings" panose="05000000000000000000" pitchFamily="2" charset="2"/>
              <a:buChar char="ü"/>
            </a:pPr>
            <a:r>
              <a:rPr lang="de-DE" dirty="0">
                <a:latin typeface="Clarendon" panose="02040604040505020204" pitchFamily="18" charset="0"/>
              </a:rPr>
              <a:t> Gewehre werden stets mit der Mündung Richtung Ziele, geschlossenem Verschluss, leerem Patronenlager und vollständig entspanntem Hahn abgelegt (NICHT in der Sicherungsrast)</a:t>
            </a:r>
            <a:endParaRPr lang="en-US" dirty="0">
              <a:latin typeface="Clarendon" panose="02040604040505020204" pitchFamily="18" charset="0"/>
            </a:endParaRPr>
          </a:p>
          <a:p>
            <a:pPr algn="just">
              <a:buFont typeface="Wingdings" panose="05000000000000000000" pitchFamily="2" charset="2"/>
              <a:buChar char="ü"/>
            </a:pPr>
            <a:r>
              <a:rPr lang="de-DE" dirty="0">
                <a:latin typeface="Clarendon" panose="02040604040505020204" pitchFamily="18" charset="0"/>
              </a:rPr>
              <a:t> Eine vertikale Aufstellung ist zulässig, sofern das Szenario und die bereitgestellten Requisiten eine sichere, vertikale Aufstellung der Langwaffe(n) erfordern.</a:t>
            </a:r>
            <a:r>
              <a:rPr lang="en-US" dirty="0">
                <a:latin typeface="Clarendon" panose="02040604040505020204" pitchFamily="18" charset="0"/>
              </a:rPr>
              <a:t>)</a:t>
            </a:r>
          </a:p>
        </p:txBody>
      </p:sp>
    </p:spTree>
    <p:extLst>
      <p:ext uri="{BB962C8B-B14F-4D97-AF65-F5344CB8AC3E}">
        <p14:creationId xmlns:p14="http://schemas.microsoft.com/office/powerpoint/2010/main" val="1606740008"/>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9B239FB3-EA94-187D-8803-1C6319BABBD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F3FBCB4-FC76-1B9E-C84A-34B1BFA0521E}"/>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383DB09F-156B-F39D-D9DA-24CE021AD675}"/>
              </a:ext>
            </a:extLst>
          </p:cNvPr>
          <p:cNvSpPr txBox="1"/>
          <p:nvPr/>
        </p:nvSpPr>
        <p:spPr>
          <a:xfrm>
            <a:off x="562707" y="576590"/>
            <a:ext cx="11125201" cy="1077218"/>
          </a:xfrm>
          <a:prstGeom prst="rect">
            <a:avLst/>
          </a:prstGeom>
          <a:noFill/>
        </p:spPr>
        <p:txBody>
          <a:bodyPr wrap="square" rtlCol="0">
            <a:spAutoFit/>
          </a:bodyPr>
          <a:lstStyle/>
          <a:p>
            <a:r>
              <a:rPr lang="en-US" sz="3200" dirty="0">
                <a:latin typeface="Clarendon" panose="02040604040505020204" pitchFamily="18" charset="0"/>
              </a:rPr>
              <a:t>UNIT ONE</a:t>
            </a:r>
          </a:p>
          <a:p>
            <a:r>
              <a:rPr lang="en-US" sz="3200" dirty="0">
                <a:latin typeface="Clarendon" panose="02040604040505020204" pitchFamily="18" charset="0"/>
              </a:rPr>
              <a:t>Wild Bunch Action Shooting Basics </a:t>
            </a:r>
          </a:p>
        </p:txBody>
      </p:sp>
    </p:spTree>
    <p:extLst>
      <p:ext uri="{BB962C8B-B14F-4D97-AF65-F5344CB8AC3E}">
        <p14:creationId xmlns:p14="http://schemas.microsoft.com/office/powerpoint/2010/main" val="18893495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24DDD51-84D7-AFFF-958E-B5B9625185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C463E1-8FC8-D5AE-0471-A0040764F0A0}"/>
              </a:ext>
            </a:extLst>
          </p:cNvPr>
          <p:cNvSpPr>
            <a:spLocks noGrp="1"/>
          </p:cNvSpPr>
          <p:nvPr>
            <p:ph type="title"/>
          </p:nvPr>
        </p:nvSpPr>
        <p:spPr/>
        <p:txBody>
          <a:bodyPr/>
          <a:lstStyle/>
          <a:p>
            <a:r>
              <a:rPr lang="en-US" dirty="0" err="1">
                <a:latin typeface="Clarendon" panose="02040604040505020204" pitchFamily="18" charset="0"/>
              </a:rPr>
              <a:t>Schießstandbetrieb</a:t>
            </a:r>
            <a:r>
              <a:rPr lang="en-US" dirty="0">
                <a:latin typeface="Clarendon" panose="02040604040505020204" pitchFamily="18" charset="0"/>
              </a:rPr>
              <a:t>: </a:t>
            </a:r>
            <a:r>
              <a:rPr lang="en-US" dirty="0" err="1">
                <a:latin typeface="Clarendon" panose="02040604040505020204" pitchFamily="18" charset="0"/>
              </a:rPr>
              <a:t>Repetieren</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74BB1047-EF5C-1B8F-82C1-68F056CD3C13}"/>
              </a:ext>
            </a:extLst>
          </p:cNvPr>
          <p:cNvSpPr>
            <a:spLocks noGrp="1"/>
          </p:cNvSpPr>
          <p:nvPr>
            <p:ph idx="1"/>
          </p:nvPr>
        </p:nvSpPr>
        <p:spPr>
          <a:xfrm>
            <a:off x="838200" y="1690688"/>
            <a:ext cx="10515600" cy="4351338"/>
          </a:xfrm>
        </p:spPr>
        <p:txBody>
          <a:bodyPr>
            <a:normAutofit/>
          </a:bodyPr>
          <a:lstStyle/>
          <a:p>
            <a:pPr marL="457200" lvl="1" indent="0">
              <a:buNone/>
            </a:pPr>
            <a:r>
              <a:rPr lang="en-US" sz="3600" dirty="0">
                <a:latin typeface="Clarendon" panose="02040604040505020204" pitchFamily="18" charset="0"/>
              </a:rPr>
              <a:t>„…muss </a:t>
            </a:r>
            <a:r>
              <a:rPr lang="en-US" sz="3600" dirty="0" err="1">
                <a:latin typeface="Clarendon" panose="02040604040505020204" pitchFamily="18" charset="0"/>
              </a:rPr>
              <a:t>repetiert</a:t>
            </a:r>
            <a:r>
              <a:rPr lang="en-US" sz="3600" dirty="0">
                <a:latin typeface="Clarendon" panose="02040604040505020204" pitchFamily="18" charset="0"/>
              </a:rPr>
              <a:t> </a:t>
            </a:r>
            <a:r>
              <a:rPr lang="en-US" sz="3600" dirty="0" err="1">
                <a:latin typeface="Clarendon" panose="02040604040505020204" pitchFamily="18" charset="0"/>
              </a:rPr>
              <a:t>werden</a:t>
            </a:r>
            <a:r>
              <a:rPr lang="en-US" sz="3600" dirty="0">
                <a:latin typeface="Clarendon" panose="02040604040505020204" pitchFamily="18" charset="0"/>
              </a:rPr>
              <a:t>…“</a:t>
            </a:r>
          </a:p>
          <a:p>
            <a:pPr marL="457200" lvl="1" indent="0">
              <a:buNone/>
            </a:pPr>
            <a:endParaRPr lang="en-US" sz="3600" dirty="0">
              <a:latin typeface="Clarendon" panose="02040604040505020204" pitchFamily="18" charset="0"/>
            </a:endParaRPr>
          </a:p>
          <a:p>
            <a:pPr marL="457200" lvl="1" indent="0" algn="just">
              <a:buNone/>
            </a:pPr>
            <a:r>
              <a:rPr lang="de-DE" sz="3600" dirty="0">
                <a:latin typeface="Clarendon" panose="02040604040505020204" pitchFamily="18" charset="0"/>
              </a:rPr>
              <a:t>Repetieren bedeutet, dass der Verschluss so weit geöffnet wird, dass eine Patrone aus dem Patronenlager ausgeworfen und der Hahn gespannt wird.</a:t>
            </a:r>
            <a:endParaRPr lang="en-US" sz="3600" dirty="0">
              <a:latin typeface="Clarendon" panose="02040604040505020204" pitchFamily="18" charset="0"/>
            </a:endParaRPr>
          </a:p>
        </p:txBody>
      </p:sp>
    </p:spTree>
    <p:extLst>
      <p:ext uri="{BB962C8B-B14F-4D97-AF65-F5344CB8AC3E}">
        <p14:creationId xmlns:p14="http://schemas.microsoft.com/office/powerpoint/2010/main" val="3256108971"/>
      </p:ext>
    </p:extLst>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5A729DD-3D0D-3D19-2937-951989A36F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FBB239-D518-69BD-B73E-F56D1074375F}"/>
              </a:ext>
            </a:extLst>
          </p:cNvPr>
          <p:cNvSpPr>
            <a:spLocks noGrp="1"/>
          </p:cNvSpPr>
          <p:nvPr>
            <p:ph type="title"/>
          </p:nvPr>
        </p:nvSpPr>
        <p:spPr/>
        <p:txBody>
          <a:bodyPr/>
          <a:lstStyle/>
          <a:p>
            <a:r>
              <a:rPr lang="de-AT" dirty="0">
                <a:latin typeface="Clarendon" panose="02040604040505020204" pitchFamily="18" charset="0"/>
              </a:rPr>
              <a:t>Schießstandbetrieb: Gewehr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A8FACFA9-AE31-DA3A-7E1A-7FA96833139A}"/>
              </a:ext>
            </a:extLst>
          </p:cNvPr>
          <p:cNvSpPr>
            <a:spLocks noGrp="1"/>
          </p:cNvSpPr>
          <p:nvPr>
            <p:ph idx="1"/>
          </p:nvPr>
        </p:nvSpPr>
        <p:spPr>
          <a:xfrm>
            <a:off x="838200" y="1690688"/>
            <a:ext cx="10515600" cy="4351338"/>
          </a:xfrm>
        </p:spPr>
        <p:txBody>
          <a:bodyPr>
            <a:normAutofit fontScale="77500" lnSpcReduction="20000"/>
          </a:bodyPr>
          <a:lstStyle/>
          <a:p>
            <a:pPr algn="just">
              <a:buFont typeface="Wingdings" panose="05000000000000000000" pitchFamily="2" charset="2"/>
              <a:buChar char="ü"/>
            </a:pPr>
            <a:r>
              <a:rPr lang="en-US" sz="3200" dirty="0">
                <a:latin typeface="Clarendon" panose="02040604040505020204" pitchFamily="18" charset="0"/>
              </a:rPr>
              <a:t> </a:t>
            </a:r>
            <a:r>
              <a:rPr lang="de-DE" sz="3200" dirty="0">
                <a:latin typeface="Clarendon" panose="02040604040505020204" pitchFamily="18" charset="0"/>
              </a:rPr>
              <a:t>Gewehre werden mit geöffnetem Verschluss und sicher in Schussrichtung  gerichtet  abgelegt</a:t>
            </a:r>
            <a:r>
              <a:rPr lang="en-US" sz="3200" dirty="0">
                <a:latin typeface="Clarendon" panose="02040604040505020204" pitchFamily="18" charset="0"/>
              </a:rPr>
              <a:t>.</a:t>
            </a:r>
          </a:p>
          <a:p>
            <a:pPr algn="just">
              <a:buFont typeface="Wingdings" panose="05000000000000000000" pitchFamily="2" charset="2"/>
              <a:buChar char="ü"/>
            </a:pPr>
            <a:r>
              <a:rPr lang="en-US" sz="3200" dirty="0">
                <a:latin typeface="Clarendon" panose="02040604040505020204" pitchFamily="18" charset="0"/>
              </a:rPr>
              <a:t> </a:t>
            </a:r>
            <a:r>
              <a:rPr lang="de-DE" sz="3200" dirty="0">
                <a:latin typeface="Clarendon" panose="02040604040505020204" pitchFamily="18" charset="0"/>
              </a:rPr>
              <a:t>Wenn sich der Verschluss einer Langwaffe nach dem Öffnen schließt, muss der Schütze dem Schießleiter am Ende des Durchgangs zeigen, dass die Waffe sicher ist.</a:t>
            </a:r>
          </a:p>
          <a:p>
            <a:pPr algn="just">
              <a:buNone/>
            </a:pPr>
            <a:endParaRPr lang="en-US" sz="3200" dirty="0">
              <a:latin typeface="Clarendon" panose="02040604040505020204" pitchFamily="18" charset="0"/>
            </a:endParaRPr>
          </a:p>
          <a:p>
            <a:pPr lvl="1" algn="just">
              <a:buNone/>
            </a:pPr>
            <a:r>
              <a:rPr lang="en-US" sz="2800" dirty="0">
                <a:latin typeface="Clarendon" panose="02040604040505020204" pitchFamily="18" charset="0"/>
              </a:rPr>
              <a:t>- </a:t>
            </a:r>
            <a:r>
              <a:rPr lang="de-DE" sz="2800" dirty="0">
                <a:latin typeface="Clarendon" panose="02040604040505020204" pitchFamily="18" charset="0"/>
              </a:rPr>
              <a:t>Befindet sich eine Patrone im Patronenlager, führt dies zur Disqualifikation (SDQ).</a:t>
            </a:r>
            <a:endParaRPr lang="en-US" sz="2800" dirty="0">
              <a:latin typeface="Clarendon" panose="02040604040505020204" pitchFamily="18" charset="0"/>
            </a:endParaRPr>
          </a:p>
          <a:p>
            <a:pPr lvl="1" algn="just">
              <a:buNone/>
            </a:pPr>
            <a:r>
              <a:rPr lang="de-DE" sz="2800" dirty="0">
                <a:latin typeface="Clarendon" panose="02040604040505020204" pitchFamily="18" charset="0"/>
              </a:rPr>
              <a:t>- Befindet sich eine leere Hülse im Gewehr, wird dies nicht gewertet, sofern das Gewehr durchgeladen wurde.</a:t>
            </a:r>
            <a:r>
              <a:rPr lang="en-US" sz="2800" dirty="0">
                <a:latin typeface="Clarendon" panose="02040604040505020204" pitchFamily="18" charset="0"/>
              </a:rPr>
              <a:t> </a:t>
            </a:r>
          </a:p>
          <a:p>
            <a:pPr lvl="1" algn="just">
              <a:buNone/>
            </a:pPr>
            <a:r>
              <a:rPr lang="en-US" sz="2800" dirty="0">
                <a:latin typeface="Clarendon" panose="02040604040505020204" pitchFamily="18" charset="0"/>
              </a:rPr>
              <a:t>- </a:t>
            </a:r>
            <a:r>
              <a:rPr lang="de-DE" sz="2800" dirty="0">
                <a:latin typeface="Clarendon" panose="02040604040505020204" pitchFamily="18" charset="0"/>
              </a:rPr>
              <a:t>Befindet sich eine leere Hülse im Gewehr und das Gewehr wurde nicht durchgeladen, handelt es sich um einen geringfügigen Sicherheitsverstoß (MSV).</a:t>
            </a:r>
            <a:endParaRPr lang="en-US" sz="2800" dirty="0">
              <a:latin typeface="Clarendon" panose="02040604040505020204" pitchFamily="18" charset="0"/>
            </a:endParaRPr>
          </a:p>
        </p:txBody>
      </p:sp>
    </p:spTree>
    <p:extLst>
      <p:ext uri="{BB962C8B-B14F-4D97-AF65-F5344CB8AC3E}">
        <p14:creationId xmlns:p14="http://schemas.microsoft.com/office/powerpoint/2010/main" val="3934639918"/>
      </p:ext>
    </p:extLst>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6688D0C1-8836-D144-7FA6-B2F5AFCCF7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AE38A1-66C6-551D-A53C-6B8D94CE7EBB}"/>
              </a:ext>
            </a:extLst>
          </p:cNvPr>
          <p:cNvSpPr>
            <a:spLocks noGrp="1"/>
          </p:cNvSpPr>
          <p:nvPr>
            <p:ph type="title"/>
          </p:nvPr>
        </p:nvSpPr>
        <p:spPr/>
        <p:txBody>
          <a:bodyPr/>
          <a:lstStyle/>
          <a:p>
            <a:r>
              <a:rPr lang="de-AT" dirty="0">
                <a:latin typeface="Clarendon" panose="02040604040505020204" pitchFamily="18" charset="0"/>
              </a:rPr>
              <a:t>Schießstandbetrieb: Gewehr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288B1B0C-540D-B86E-D00B-6F5B6AAD134A}"/>
              </a:ext>
            </a:extLst>
          </p:cNvPr>
          <p:cNvSpPr>
            <a:spLocks noGrp="1"/>
          </p:cNvSpPr>
          <p:nvPr>
            <p:ph idx="1"/>
          </p:nvPr>
        </p:nvSpPr>
        <p:spPr>
          <a:xfrm>
            <a:off x="838200" y="1690688"/>
            <a:ext cx="10515600" cy="4351338"/>
          </a:xfrm>
        </p:spPr>
        <p:txBody>
          <a:bodyPr>
            <a:normAutofit/>
          </a:bodyPr>
          <a:lstStyle/>
          <a:p>
            <a:pPr algn="just">
              <a:buFont typeface="Wingdings" panose="05000000000000000000" pitchFamily="2" charset="2"/>
              <a:buChar char="ü"/>
            </a:pPr>
            <a:r>
              <a:rPr lang="en-US" sz="3200" dirty="0">
                <a:latin typeface="Clarendon" panose="02040604040505020204" pitchFamily="18" charset="0"/>
              </a:rPr>
              <a:t> </a:t>
            </a:r>
            <a:r>
              <a:rPr lang="de-DE" sz="3200" dirty="0">
                <a:latin typeface="Clarendon" panose="02040604040505020204" pitchFamily="18" charset="0"/>
              </a:rPr>
              <a:t>Sobald ein Gewehr gespannt ist, muss entweder die Patrone unter dem Hahn abgefeuert oder der Verschluss geöffnet werden, damit das Gewehr wieder sicher ist</a:t>
            </a:r>
            <a:r>
              <a:rPr lang="en-US" sz="3200" dirty="0">
                <a:latin typeface="Clarendon" panose="02040604040505020204" pitchFamily="18" charset="0"/>
              </a:rPr>
              <a:t>. </a:t>
            </a:r>
          </a:p>
          <a:p>
            <a:pPr algn="just">
              <a:buFont typeface="Wingdings" panose="05000000000000000000" pitchFamily="2" charset="2"/>
              <a:buChar char="ü"/>
            </a:pPr>
            <a:r>
              <a:rPr lang="en-US" sz="3200" dirty="0">
                <a:latin typeface="Clarendon" panose="02040604040505020204" pitchFamily="18" charset="0"/>
              </a:rPr>
              <a:t> </a:t>
            </a:r>
            <a:r>
              <a:rPr lang="de-DE" sz="3200" dirty="0">
                <a:latin typeface="Clarendon" panose="02040604040505020204" pitchFamily="18" charset="0"/>
              </a:rPr>
              <a:t>Nicht abgefeuerte, ausgeworfene Patronen dürfen bei laufender Uhr erneut geladen werden</a:t>
            </a:r>
            <a:r>
              <a:rPr lang="en-US" sz="3200" dirty="0">
                <a:latin typeface="Clarendon" panose="02040604040505020204" pitchFamily="18" charset="0"/>
              </a:rPr>
              <a:t>.</a:t>
            </a:r>
            <a:endParaRPr lang="en-US" sz="2800" dirty="0">
              <a:latin typeface="Clarendon" panose="02040604040505020204" pitchFamily="18" charset="0"/>
            </a:endParaRPr>
          </a:p>
        </p:txBody>
      </p:sp>
    </p:spTree>
    <p:extLst>
      <p:ext uri="{BB962C8B-B14F-4D97-AF65-F5344CB8AC3E}">
        <p14:creationId xmlns:p14="http://schemas.microsoft.com/office/powerpoint/2010/main" val="1682383929"/>
      </p:ext>
    </p:extLst>
  </p:cSld>
  <p:clrMapOvr>
    <a:masterClrMapping/>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CD11D886-B4DE-B3A7-EE9E-EF1E9B7703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14846B-0A0E-B26D-216B-E9A174E4F302}"/>
              </a:ext>
            </a:extLst>
          </p:cNvPr>
          <p:cNvSpPr>
            <a:spLocks noGrp="1"/>
          </p:cNvSpPr>
          <p:nvPr>
            <p:ph type="title"/>
          </p:nvPr>
        </p:nvSpPr>
        <p:spPr/>
        <p:txBody>
          <a:bodyPr/>
          <a:lstStyle/>
          <a:p>
            <a:r>
              <a:rPr lang="de-AT" dirty="0">
                <a:latin typeface="Clarendon" panose="02040604040505020204" pitchFamily="18" charset="0"/>
              </a:rPr>
              <a:t>Schießstandbetrieb: Gewehr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9557F9BE-2254-0EEC-A2F9-E93F9672EEA4}"/>
              </a:ext>
            </a:extLst>
          </p:cNvPr>
          <p:cNvSpPr>
            <a:spLocks noGrp="1"/>
          </p:cNvSpPr>
          <p:nvPr>
            <p:ph idx="1"/>
          </p:nvPr>
        </p:nvSpPr>
        <p:spPr>
          <a:xfrm>
            <a:off x="838200" y="1690688"/>
            <a:ext cx="10515600" cy="4351338"/>
          </a:xfrm>
        </p:spPr>
        <p:txBody>
          <a:bodyPr>
            <a:normAutofit/>
          </a:bodyPr>
          <a:lstStyle/>
          <a:p>
            <a:pPr marL="0" indent="0" algn="just">
              <a:buNone/>
            </a:pPr>
            <a:r>
              <a:rPr lang="de-DE" dirty="0">
                <a:latin typeface="Clarendon" panose="02040604040505020204" pitchFamily="18" charset="0"/>
              </a:rPr>
              <a:t>Ein Gewehr gilt nur dann als „sicher die Hand des Schützen zu verlassen“, wenn es die folgenden Voraussetzungen erfüllt (einige Mängel können vor dem nächsten Schuss behoben werden):</a:t>
            </a:r>
            <a:r>
              <a:rPr lang="en-US" sz="2800" dirty="0">
                <a:latin typeface="Clarendon" panose="02040604040505020204" pitchFamily="18" charset="0"/>
              </a:rPr>
              <a:t> </a:t>
            </a:r>
          </a:p>
          <a:p>
            <a:pPr marL="0" indent="0" algn="just">
              <a:buNone/>
            </a:pPr>
            <a:endParaRPr lang="en-US" sz="2800" dirty="0">
              <a:latin typeface="Clarendon" panose="02040604040505020204" pitchFamily="18" charset="0"/>
            </a:endParaRPr>
          </a:p>
          <a:p>
            <a:pPr algn="just">
              <a:buFontTx/>
              <a:buChar char="-"/>
            </a:pPr>
            <a:r>
              <a:rPr lang="en-US" dirty="0">
                <a:latin typeface="Clarendon" panose="02040604040505020204" pitchFamily="18" charset="0"/>
              </a:rPr>
              <a:t> Leer. </a:t>
            </a:r>
          </a:p>
          <a:p>
            <a:pPr algn="just">
              <a:buFontTx/>
              <a:buChar char="-"/>
            </a:pPr>
            <a:r>
              <a:rPr lang="en-US" dirty="0">
                <a:latin typeface="Clarendon" panose="02040604040505020204" pitchFamily="18" charset="0"/>
              </a:rPr>
              <a:t> Hammer </a:t>
            </a:r>
            <a:r>
              <a:rPr lang="en-US" dirty="0" err="1">
                <a:latin typeface="Clarendon" panose="02040604040505020204" pitchFamily="18" charset="0"/>
              </a:rPr>
              <a:t>völlig</a:t>
            </a:r>
            <a:r>
              <a:rPr lang="en-US" dirty="0">
                <a:latin typeface="Clarendon" panose="02040604040505020204" pitchFamily="18" charset="0"/>
              </a:rPr>
              <a:t> </a:t>
            </a:r>
            <a:r>
              <a:rPr lang="en-US" dirty="0" err="1">
                <a:latin typeface="Clarendon" panose="02040604040505020204" pitchFamily="18" charset="0"/>
              </a:rPr>
              <a:t>abgeschlagen</a:t>
            </a:r>
            <a:r>
              <a:rPr lang="en-US" dirty="0">
                <a:latin typeface="Clarendon" panose="02040604040505020204" pitchFamily="18" charset="0"/>
              </a:rPr>
              <a:t> auf </a:t>
            </a:r>
            <a:r>
              <a:rPr lang="en-US" dirty="0" err="1">
                <a:latin typeface="Clarendon" panose="02040604040505020204" pitchFamily="18" charset="0"/>
              </a:rPr>
              <a:t>einer</a:t>
            </a:r>
            <a:r>
              <a:rPr lang="en-US" dirty="0">
                <a:latin typeface="Clarendon" panose="02040604040505020204" pitchFamily="18" charset="0"/>
              </a:rPr>
              <a:t> </a:t>
            </a:r>
            <a:r>
              <a:rPr lang="en-US" dirty="0" err="1">
                <a:latin typeface="Clarendon" panose="02040604040505020204" pitchFamily="18" charset="0"/>
              </a:rPr>
              <a:t>leeren</a:t>
            </a:r>
            <a:r>
              <a:rPr lang="en-US" dirty="0">
                <a:latin typeface="Clarendon" panose="02040604040505020204" pitchFamily="18" charset="0"/>
              </a:rPr>
              <a:t> </a:t>
            </a:r>
            <a:r>
              <a:rPr lang="en-US" dirty="0" err="1">
                <a:latin typeface="Clarendon" panose="02040604040505020204" pitchFamily="18" charset="0"/>
              </a:rPr>
              <a:t>Kammer</a:t>
            </a:r>
            <a:r>
              <a:rPr lang="en-US" dirty="0">
                <a:latin typeface="Clarendon" panose="02040604040505020204" pitchFamily="18" charset="0"/>
              </a:rPr>
              <a:t>, </a:t>
            </a:r>
            <a:r>
              <a:rPr lang="en-US" dirty="0" err="1">
                <a:latin typeface="Clarendon" panose="02040604040505020204" pitchFamily="18" charset="0"/>
              </a:rPr>
              <a:t>oder</a:t>
            </a:r>
            <a:r>
              <a:rPr lang="en-US" dirty="0">
                <a:latin typeface="Clarendon" panose="02040604040505020204" pitchFamily="18" charset="0"/>
              </a:rPr>
              <a:t> </a:t>
            </a:r>
            <a:r>
              <a:rPr lang="en-US" dirty="0" err="1">
                <a:latin typeface="Clarendon" panose="02040604040505020204" pitchFamily="18" charset="0"/>
              </a:rPr>
              <a:t>abgeschlagenen</a:t>
            </a:r>
            <a:r>
              <a:rPr lang="en-US" dirty="0">
                <a:latin typeface="Clarendon" panose="02040604040505020204" pitchFamily="18" charset="0"/>
              </a:rPr>
              <a:t> </a:t>
            </a:r>
            <a:r>
              <a:rPr lang="en-US" dirty="0" err="1">
                <a:latin typeface="Clarendon" panose="02040604040505020204" pitchFamily="18" charset="0"/>
              </a:rPr>
              <a:t>Hülse</a:t>
            </a:r>
            <a:r>
              <a:rPr lang="en-US" dirty="0">
                <a:latin typeface="Clarendon" panose="02040604040505020204" pitchFamily="18" charset="0"/>
              </a:rPr>
              <a:t> und </a:t>
            </a:r>
            <a:r>
              <a:rPr lang="en-US" dirty="0" err="1">
                <a:latin typeface="Clarendon" panose="02040604040505020204" pitchFamily="18" charset="0"/>
              </a:rPr>
              <a:t>der</a:t>
            </a:r>
            <a:r>
              <a:rPr lang="en-US" dirty="0">
                <a:latin typeface="Clarendon" panose="02040604040505020204" pitchFamily="18" charset="0"/>
              </a:rPr>
              <a:t> </a:t>
            </a:r>
            <a:r>
              <a:rPr lang="en-US" dirty="0" err="1">
                <a:latin typeface="Clarendon" panose="02040604040505020204" pitchFamily="18" charset="0"/>
              </a:rPr>
              <a:t>Verschluss</a:t>
            </a:r>
            <a:r>
              <a:rPr lang="en-US" dirty="0">
                <a:latin typeface="Clarendon" panose="02040604040505020204" pitchFamily="18" charset="0"/>
              </a:rPr>
              <a:t> </a:t>
            </a:r>
            <a:r>
              <a:rPr lang="en-US" dirty="0" err="1">
                <a:latin typeface="Clarendon" panose="02040604040505020204" pitchFamily="18" charset="0"/>
              </a:rPr>
              <a:t>geschlossen</a:t>
            </a:r>
            <a:r>
              <a:rPr lang="en-US" dirty="0">
                <a:latin typeface="Clarendon" panose="02040604040505020204" pitchFamily="18" charset="0"/>
              </a:rPr>
              <a:t> (</a:t>
            </a:r>
            <a:r>
              <a:rPr lang="en-US" dirty="0" err="1">
                <a:latin typeface="Clarendon" panose="02040604040505020204" pitchFamily="18" charset="0"/>
              </a:rPr>
              <a:t>abgelegt</a:t>
            </a:r>
            <a:r>
              <a:rPr lang="en-US" dirty="0">
                <a:latin typeface="Clarendon" panose="02040604040505020204" pitchFamily="18" charset="0"/>
              </a:rPr>
              <a:t> </a:t>
            </a:r>
            <a:r>
              <a:rPr lang="en-US" dirty="0" err="1">
                <a:latin typeface="Clarendon" panose="02040604040505020204" pitchFamily="18" charset="0"/>
              </a:rPr>
              <a:t>zur</a:t>
            </a:r>
            <a:r>
              <a:rPr lang="en-US" dirty="0">
                <a:latin typeface="Clarendon" panose="02040604040505020204" pitchFamily="18" charset="0"/>
              </a:rPr>
              <a:t> </a:t>
            </a:r>
            <a:r>
              <a:rPr lang="en-US" dirty="0" err="1">
                <a:latin typeface="Clarendon" panose="02040604040505020204" pitchFamily="18" charset="0"/>
              </a:rPr>
              <a:t>weiteren</a:t>
            </a:r>
            <a:r>
              <a:rPr lang="en-US" dirty="0">
                <a:latin typeface="Clarendon" panose="02040604040505020204" pitchFamily="18" charset="0"/>
              </a:rPr>
              <a:t> </a:t>
            </a:r>
            <a:r>
              <a:rPr lang="en-US" dirty="0" err="1">
                <a:latin typeface="Clarendon" panose="02040604040505020204" pitchFamily="18" charset="0"/>
              </a:rPr>
              <a:t>Verwendung</a:t>
            </a:r>
            <a:r>
              <a:rPr lang="en-US" dirty="0">
                <a:latin typeface="Clarendon" panose="02040604040505020204" pitchFamily="18" charset="0"/>
              </a:rPr>
              <a:t>).</a:t>
            </a:r>
            <a:endParaRPr lang="en-US" sz="2800" dirty="0">
              <a:latin typeface="Clarendon" panose="02040604040505020204" pitchFamily="18" charset="0"/>
            </a:endParaRPr>
          </a:p>
        </p:txBody>
      </p:sp>
    </p:spTree>
    <p:extLst>
      <p:ext uri="{BB962C8B-B14F-4D97-AF65-F5344CB8AC3E}">
        <p14:creationId xmlns:p14="http://schemas.microsoft.com/office/powerpoint/2010/main" val="3315739926"/>
      </p:ext>
    </p:extLst>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191011EA-EE53-31EC-FA70-8BDF830C6D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4BBB81-0F5D-8289-1148-D376130BE7C9}"/>
              </a:ext>
            </a:extLst>
          </p:cNvPr>
          <p:cNvSpPr>
            <a:spLocks noGrp="1"/>
          </p:cNvSpPr>
          <p:nvPr>
            <p:ph type="title"/>
          </p:nvPr>
        </p:nvSpPr>
        <p:spPr/>
        <p:txBody>
          <a:bodyPr/>
          <a:lstStyle/>
          <a:p>
            <a:r>
              <a:rPr lang="de-AT" dirty="0">
                <a:latin typeface="Clarendon" panose="02040604040505020204" pitchFamily="18" charset="0"/>
              </a:rPr>
              <a:t>Schießstandbetrieb: Gewehr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0422690E-AE2A-C744-164F-6685068F67F5}"/>
              </a:ext>
            </a:extLst>
          </p:cNvPr>
          <p:cNvSpPr>
            <a:spLocks noGrp="1"/>
          </p:cNvSpPr>
          <p:nvPr>
            <p:ph idx="1"/>
          </p:nvPr>
        </p:nvSpPr>
        <p:spPr>
          <a:xfrm>
            <a:off x="838200" y="1690688"/>
            <a:ext cx="10515600" cy="4351338"/>
          </a:xfrm>
        </p:spPr>
        <p:txBody>
          <a:bodyPr>
            <a:normAutofit/>
          </a:bodyPr>
          <a:lstStyle/>
          <a:p>
            <a:pPr marL="0" indent="0" algn="just">
              <a:buNone/>
            </a:pPr>
            <a:r>
              <a:rPr lang="de-DE" dirty="0">
                <a:latin typeface="Clarendon" panose="02040604040505020204" pitchFamily="18" charset="0"/>
              </a:rPr>
              <a:t>Ein Gewehr gilt nur dann als sicher für den Transport (in der Hand, während des Durchlaufs einer Station), wenn folgende Bedingungen erfüllt sind:</a:t>
            </a:r>
            <a:endParaRPr lang="en-US" sz="2800" dirty="0">
              <a:latin typeface="Clarendon" panose="02040604040505020204" pitchFamily="18" charset="0"/>
            </a:endParaRPr>
          </a:p>
          <a:p>
            <a:pPr marL="0" indent="0" algn="just">
              <a:buNone/>
            </a:pPr>
            <a:endParaRPr lang="en-US" sz="2800" dirty="0">
              <a:latin typeface="Clarendon" panose="02040604040505020204" pitchFamily="18" charset="0"/>
            </a:endParaRPr>
          </a:p>
          <a:p>
            <a:pPr algn="just">
              <a:buFontTx/>
              <a:buChar char="-"/>
            </a:pPr>
            <a:r>
              <a:rPr lang="de-DE" dirty="0">
                <a:latin typeface="Clarendon" panose="02040604040505020204" pitchFamily="18" charset="0"/>
              </a:rPr>
              <a:t>Hammer vollständig abgeschlagen auf leerem Patronenlager oder verschossener Patrone, Verschluss geschlossen.</a:t>
            </a:r>
          </a:p>
          <a:p>
            <a:pPr algn="just">
              <a:buFontTx/>
              <a:buChar char="-"/>
            </a:pPr>
            <a:r>
              <a:rPr lang="de-DE" dirty="0">
                <a:latin typeface="Clarendon" panose="02040604040505020204" pitchFamily="18" charset="0"/>
              </a:rPr>
              <a:t>Verschluss geöffnet, Patrone im Patronenlager oder auf dem Zubringer.</a:t>
            </a:r>
            <a:endParaRPr lang="en-US" sz="2800" dirty="0">
              <a:latin typeface="Clarendon" panose="02040604040505020204" pitchFamily="18" charset="0"/>
            </a:endParaRPr>
          </a:p>
        </p:txBody>
      </p:sp>
    </p:spTree>
    <p:extLst>
      <p:ext uri="{BB962C8B-B14F-4D97-AF65-F5344CB8AC3E}">
        <p14:creationId xmlns:p14="http://schemas.microsoft.com/office/powerpoint/2010/main" val="3607025903"/>
      </p:ext>
    </p:extLst>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798CC772-271C-BB2A-D7E1-225370F87E1E}"/>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8E8FFD9-4B09-2019-4E57-5417E41BC573}"/>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903A25F7-48D8-784E-7268-68519ED0F55B}"/>
              </a:ext>
            </a:extLst>
          </p:cNvPr>
          <p:cNvSpPr txBox="1"/>
          <p:nvPr/>
        </p:nvSpPr>
        <p:spPr>
          <a:xfrm>
            <a:off x="562707" y="576590"/>
            <a:ext cx="11125201" cy="584775"/>
          </a:xfrm>
          <a:prstGeom prst="rect">
            <a:avLst/>
          </a:prstGeom>
          <a:noFill/>
        </p:spPr>
        <p:txBody>
          <a:bodyPr wrap="square" rtlCol="0">
            <a:spAutoFit/>
          </a:bodyPr>
          <a:lstStyle/>
          <a:p>
            <a:r>
              <a:rPr lang="de-AT" sz="3200" dirty="0">
                <a:latin typeface="Clarendon" panose="02040604040505020204" pitchFamily="18" charset="0"/>
              </a:rPr>
              <a:t>Schießstandbetrieb - Schrotflinten</a:t>
            </a:r>
          </a:p>
        </p:txBody>
      </p:sp>
    </p:spTree>
    <p:extLst>
      <p:ext uri="{BB962C8B-B14F-4D97-AF65-F5344CB8AC3E}">
        <p14:creationId xmlns:p14="http://schemas.microsoft.com/office/powerpoint/2010/main" val="32526971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27DF0BA8-D19C-D79F-8ADE-9CF3026A34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F0ABCA-BE1F-4A8A-918F-65D402D4B0AF}"/>
              </a:ext>
            </a:extLst>
          </p:cNvPr>
          <p:cNvSpPr>
            <a:spLocks noGrp="1"/>
          </p:cNvSpPr>
          <p:nvPr>
            <p:ph type="title"/>
          </p:nvPr>
        </p:nvSpPr>
        <p:spPr/>
        <p:txBody>
          <a:bodyPr/>
          <a:lstStyle/>
          <a:p>
            <a:r>
              <a:rPr lang="de-AT" dirty="0">
                <a:latin typeface="Clarendon" panose="02040604040505020204" pitchFamily="18" charset="0"/>
              </a:rPr>
              <a:t>Schießstandbetrieb - Schrotflinten		</a:t>
            </a:r>
          </a:p>
        </p:txBody>
      </p:sp>
      <p:sp>
        <p:nvSpPr>
          <p:cNvPr id="3" name="Content Placeholder 2">
            <a:extLst>
              <a:ext uri="{FF2B5EF4-FFF2-40B4-BE49-F238E27FC236}">
                <a16:creationId xmlns:a16="http://schemas.microsoft.com/office/drawing/2014/main" id="{DA3166F8-EA80-5982-E778-8CA8D75BBF7B}"/>
              </a:ext>
            </a:extLst>
          </p:cNvPr>
          <p:cNvSpPr>
            <a:spLocks noGrp="1"/>
          </p:cNvSpPr>
          <p:nvPr>
            <p:ph idx="1"/>
          </p:nvPr>
        </p:nvSpPr>
        <p:spPr>
          <a:xfrm>
            <a:off x="838200" y="1690688"/>
            <a:ext cx="10515600" cy="4351338"/>
          </a:xfrm>
        </p:spPr>
        <p:txBody>
          <a:bodyPr>
            <a:normAutofit fontScale="85000" lnSpcReduction="20000"/>
          </a:bodyPr>
          <a:lstStyle/>
          <a:p>
            <a:pPr marL="0" indent="0" algn="just">
              <a:buNone/>
            </a:pPr>
            <a:r>
              <a:rPr lang="de-DE" dirty="0">
                <a:latin typeface="Clarendon" panose="02040604040505020204" pitchFamily="18" charset="0"/>
              </a:rPr>
              <a:t>Laden und Entladen der Schrotflinte</a:t>
            </a:r>
            <a:endParaRPr lang="en-US" dirty="0">
              <a:latin typeface="Clarendon" panose="02040604040505020204" pitchFamily="18" charset="0"/>
            </a:endParaRPr>
          </a:p>
          <a:p>
            <a:pPr algn="just">
              <a:buFont typeface="Wingdings" panose="05000000000000000000" pitchFamily="2" charset="2"/>
              <a:buChar char="ü"/>
            </a:pPr>
            <a:r>
              <a:rPr lang="de-DE" dirty="0">
                <a:latin typeface="Clarendon" panose="02040604040505020204" pitchFamily="18" charset="0"/>
              </a:rPr>
              <a:t> Schrotflintenmagazine dürfen mit der für die Basissequenz erforderlichen Anzahl an Patronen geladen werden, maximal jedoch mit 6 Patronen</a:t>
            </a:r>
            <a:r>
              <a:rPr lang="en-US" dirty="0">
                <a:latin typeface="Clarendon" panose="02040604040505020204" pitchFamily="18" charset="0"/>
              </a:rPr>
              <a:t>.</a:t>
            </a:r>
          </a:p>
          <a:p>
            <a:pPr algn="just">
              <a:buFont typeface="Wingdings" panose="05000000000000000000" pitchFamily="2" charset="2"/>
              <a:buChar char="ü"/>
            </a:pPr>
            <a:r>
              <a:rPr lang="de-DE" dirty="0">
                <a:latin typeface="Clarendon" panose="02040604040505020204" pitchFamily="18" charset="0"/>
              </a:rPr>
              <a:t> Doppelläufige Schrotflinten werden unter Aufsicht des Schießleiters am Bereitstellungsort geladen und geöffnet bereitgestellt. Der Verschluss darf erst nach dem Signalton geschlossen werden.</a:t>
            </a:r>
            <a:endParaRPr lang="en-US" dirty="0">
              <a:latin typeface="Clarendon" panose="02040604040505020204" pitchFamily="18" charset="0"/>
            </a:endParaRPr>
          </a:p>
          <a:p>
            <a:pPr algn="just">
              <a:buFont typeface="Wingdings" panose="05000000000000000000" pitchFamily="2" charset="2"/>
              <a:buChar char="ü"/>
            </a:pPr>
            <a:r>
              <a:rPr lang="de-DE" dirty="0">
                <a:latin typeface="Clarendon" panose="02040604040505020204" pitchFamily="18" charset="0"/>
              </a:rPr>
              <a:t> Benötigte zusätzliche Patronen müssen vom Körper oder einem anderen Bereitstellungsort aus geladen werden.</a:t>
            </a:r>
          </a:p>
          <a:p>
            <a:pPr algn="just">
              <a:buFont typeface="Wingdings" panose="05000000000000000000" pitchFamily="2" charset="2"/>
              <a:buChar char="ü"/>
            </a:pPr>
            <a:r>
              <a:rPr lang="de-DE" dirty="0">
                <a:latin typeface="Clarendon" panose="02040604040505020204" pitchFamily="18" charset="0"/>
              </a:rPr>
              <a:t> Das Überladen der Schrotflinte ist nicht strafbar, jedoch gelten alle </a:t>
            </a:r>
            <a:r>
              <a:rPr lang="de-DE" b="1" dirty="0">
                <a:latin typeface="Clarendon" panose="02040604040505020204" pitchFamily="18" charset="0"/>
              </a:rPr>
              <a:t>abgefeuerten</a:t>
            </a:r>
            <a:r>
              <a:rPr lang="de-DE" dirty="0">
                <a:latin typeface="Clarendon" panose="02040604040505020204" pitchFamily="18" charset="0"/>
              </a:rPr>
              <a:t> Patronen als illegal erworbene Munition und werden entsprechend bestraft.</a:t>
            </a:r>
            <a:endParaRPr lang="en-US" dirty="0">
              <a:latin typeface="Clarendon" panose="02040604040505020204" pitchFamily="18" charset="0"/>
            </a:endParaRPr>
          </a:p>
        </p:txBody>
      </p:sp>
    </p:spTree>
    <p:extLst>
      <p:ext uri="{BB962C8B-B14F-4D97-AF65-F5344CB8AC3E}">
        <p14:creationId xmlns:p14="http://schemas.microsoft.com/office/powerpoint/2010/main" val="2305276750"/>
      </p:ext>
    </p:extLst>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5B740BC4-9E2E-6D15-D77B-4E0A97B568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09566B-9F40-436D-0830-A5AF651897E6}"/>
              </a:ext>
            </a:extLst>
          </p:cNvPr>
          <p:cNvSpPr>
            <a:spLocks noGrp="1"/>
          </p:cNvSpPr>
          <p:nvPr>
            <p:ph type="title"/>
          </p:nvPr>
        </p:nvSpPr>
        <p:spPr/>
        <p:txBody>
          <a:bodyPr/>
          <a:lstStyle/>
          <a:p>
            <a:r>
              <a:rPr lang="de-AT" dirty="0">
                <a:latin typeface="Clarendon" panose="02040604040505020204" pitchFamily="18" charset="0"/>
              </a:rPr>
              <a:t>Schießstandbetrieb - Schrotflinten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49F99815-ADC9-2691-C72A-EEF1DA11ACF8}"/>
              </a:ext>
            </a:extLst>
          </p:cNvPr>
          <p:cNvSpPr>
            <a:spLocks noGrp="1"/>
          </p:cNvSpPr>
          <p:nvPr>
            <p:ph idx="1"/>
          </p:nvPr>
        </p:nvSpPr>
        <p:spPr>
          <a:xfrm>
            <a:off x="838200" y="1690688"/>
            <a:ext cx="10515600" cy="4351338"/>
          </a:xfrm>
        </p:spPr>
        <p:txBody>
          <a:bodyPr>
            <a:normAutofit fontScale="85000" lnSpcReduction="10000"/>
          </a:bodyPr>
          <a:lstStyle/>
          <a:p>
            <a:pPr marL="0" indent="0">
              <a:buNone/>
            </a:pPr>
            <a:r>
              <a:rPr lang="de-AT" dirty="0">
                <a:latin typeface="Clarendon" panose="02040604040505020204" pitchFamily="18" charset="0"/>
              </a:rPr>
              <a:t>Bereitstellung</a:t>
            </a:r>
          </a:p>
          <a:p>
            <a:pPr algn="just">
              <a:buFont typeface="Wingdings" panose="05000000000000000000" pitchFamily="2" charset="2"/>
              <a:buChar char="ü"/>
            </a:pPr>
            <a:r>
              <a:rPr lang="de-AT" dirty="0">
                <a:latin typeface="Clarendon" panose="02040604040505020204" pitchFamily="18" charset="0"/>
              </a:rPr>
              <a:t> Geladene Repetierflinten müssen mit der Mündung in Schussrichtung, geschlossenem Verschluss, leerem Patronenlager und vollständig entspanntem oder in der Sicherungsrast befindlichem Hahn bereitgestellt werden.</a:t>
            </a:r>
          </a:p>
          <a:p>
            <a:pPr algn="just">
              <a:buFont typeface="Wingdings" panose="05000000000000000000" pitchFamily="2" charset="2"/>
              <a:buChar char="ü"/>
            </a:pPr>
            <a:r>
              <a:rPr lang="de-AT" dirty="0">
                <a:latin typeface="Clarendon" panose="02040604040505020204" pitchFamily="18" charset="0"/>
              </a:rPr>
              <a:t> Einzellader Schrotflinten müssen mit geöffnetem Verschluss bereitgestellt werden.</a:t>
            </a:r>
          </a:p>
          <a:p>
            <a:pPr algn="just">
              <a:buFont typeface="Wingdings" panose="05000000000000000000" pitchFamily="2" charset="2"/>
              <a:buChar char="ü"/>
            </a:pPr>
            <a:r>
              <a:rPr lang="de-AT" dirty="0">
                <a:latin typeface="Clarendon" panose="02040604040505020204" pitchFamily="18" charset="0"/>
              </a:rPr>
              <a:t> Bei vertikaler Bereitstellung müssen </a:t>
            </a:r>
            <a:r>
              <a:rPr lang="de-AT" dirty="0" err="1">
                <a:latin typeface="Clarendon" panose="02040604040505020204" pitchFamily="18" charset="0"/>
              </a:rPr>
              <a:t>Einzelladerflinten</a:t>
            </a:r>
            <a:r>
              <a:rPr lang="de-AT" dirty="0">
                <a:latin typeface="Clarendon" panose="02040604040505020204" pitchFamily="18" charset="0"/>
              </a:rPr>
              <a:t> ungeladen bereitgestellt werden. </a:t>
            </a:r>
          </a:p>
          <a:p>
            <a:pPr algn="just">
              <a:buFont typeface="Wingdings" panose="05000000000000000000" pitchFamily="2" charset="2"/>
              <a:buChar char="ü"/>
            </a:pPr>
            <a:r>
              <a:rPr lang="de-AT" dirty="0">
                <a:latin typeface="Clarendon" panose="02040604040505020204" pitchFamily="18" charset="0"/>
              </a:rPr>
              <a:t> Hahnflinten können zu Beginn eines Szenarios gespannt werden, unabhängig davon, ob sie positioniert sind, oder sich in den Händen des Schützen befinden.</a:t>
            </a:r>
          </a:p>
        </p:txBody>
      </p:sp>
    </p:spTree>
    <p:extLst>
      <p:ext uri="{BB962C8B-B14F-4D97-AF65-F5344CB8AC3E}">
        <p14:creationId xmlns:p14="http://schemas.microsoft.com/office/powerpoint/2010/main" val="2336886212"/>
      </p:ext>
    </p:extLst>
  </p:cSld>
  <p:clrMapOvr>
    <a:masterClrMapping/>
  </p:clrMapOvr>
  <p:transition spd="med">
    <p:pull/>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3AF0F07-0244-E38C-EF41-E66407AED9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349433-68D1-D8CD-872B-CC5A4A4A180A}"/>
              </a:ext>
            </a:extLst>
          </p:cNvPr>
          <p:cNvSpPr>
            <a:spLocks noGrp="1"/>
          </p:cNvSpPr>
          <p:nvPr>
            <p:ph type="title"/>
          </p:nvPr>
        </p:nvSpPr>
        <p:spPr/>
        <p:txBody>
          <a:bodyPr/>
          <a:lstStyle/>
          <a:p>
            <a:r>
              <a:rPr lang="de-AT" dirty="0">
                <a:latin typeface="Clarendon" panose="02040604040505020204" pitchFamily="18" charset="0"/>
              </a:rPr>
              <a:t>Schießstandbetrieb - Schrotflinten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29D206DD-35E5-802D-4C2E-5535E043C639}"/>
              </a:ext>
            </a:extLst>
          </p:cNvPr>
          <p:cNvSpPr>
            <a:spLocks noGrp="1"/>
          </p:cNvSpPr>
          <p:nvPr>
            <p:ph idx="1"/>
          </p:nvPr>
        </p:nvSpPr>
        <p:spPr>
          <a:xfrm>
            <a:off x="838200" y="1690688"/>
            <a:ext cx="10515600" cy="4351338"/>
          </a:xfrm>
        </p:spPr>
        <p:txBody>
          <a:bodyPr>
            <a:normAutofit fontScale="92500"/>
          </a:bodyPr>
          <a:lstStyle/>
          <a:p>
            <a:pPr algn="just">
              <a:buFont typeface="Wingdings" panose="05000000000000000000" pitchFamily="2" charset="2"/>
              <a:buChar char="ü"/>
            </a:pPr>
            <a:r>
              <a:rPr lang="de-AT" dirty="0">
                <a:latin typeface="Clarendon" panose="02040604040505020204" pitchFamily="18" charset="0"/>
              </a:rPr>
              <a:t> Schrotflinten werden entladen und mit in sicherer Richtung zeigendem Lauf abgelegt.</a:t>
            </a:r>
          </a:p>
          <a:p>
            <a:pPr algn="just">
              <a:buFont typeface="Wingdings" panose="05000000000000000000" pitchFamily="2" charset="2"/>
              <a:buChar char="ü"/>
            </a:pPr>
            <a:r>
              <a:rPr lang="de-AT" dirty="0">
                <a:latin typeface="Clarendon" panose="02040604040505020204" pitchFamily="18" charset="0"/>
              </a:rPr>
              <a:t> Sollte sich der Verschluss nach dem Entladen schließen, muss der Schütze dies dem Wettkampfleiter nach Abschluss des Wettkampfs melden. Niemand außer dem Wettkampfteilnehmer darf die Waffe vor dem Öffnen des Verschlusses und dem Nachweis der Sicherheit berühren. </a:t>
            </a:r>
          </a:p>
          <a:p>
            <a:pPr algn="just">
              <a:buFont typeface="Wingdings" panose="05000000000000000000" pitchFamily="2" charset="2"/>
              <a:buChar char="ü"/>
            </a:pPr>
            <a:r>
              <a:rPr lang="de-AT" dirty="0">
                <a:latin typeface="Clarendon" panose="02040604040505020204" pitchFamily="18" charset="0"/>
              </a:rPr>
              <a:t> Die Sicherheit der Schrotflinten ist am </a:t>
            </a:r>
            <a:r>
              <a:rPr lang="de-AT" dirty="0" err="1">
                <a:latin typeface="Clarendon" panose="02040604040505020204" pitchFamily="18" charset="0"/>
              </a:rPr>
              <a:t>Entladetisch</a:t>
            </a:r>
            <a:r>
              <a:rPr lang="de-AT" dirty="0">
                <a:latin typeface="Clarendon" panose="02040604040505020204" pitchFamily="18" charset="0"/>
              </a:rPr>
              <a:t> gemäß den SASS-</a:t>
            </a:r>
            <a:r>
              <a:rPr lang="de-AT" dirty="0" err="1">
                <a:latin typeface="Clarendon" panose="02040604040505020204" pitchFamily="18" charset="0"/>
              </a:rPr>
              <a:t>Entladerichtlinien</a:t>
            </a:r>
            <a:r>
              <a:rPr lang="de-AT" dirty="0">
                <a:latin typeface="Clarendon" panose="02040604040505020204" pitchFamily="18" charset="0"/>
              </a:rPr>
              <a:t> zu zeigen. </a:t>
            </a:r>
          </a:p>
        </p:txBody>
      </p:sp>
    </p:spTree>
    <p:extLst>
      <p:ext uri="{BB962C8B-B14F-4D97-AF65-F5344CB8AC3E}">
        <p14:creationId xmlns:p14="http://schemas.microsoft.com/office/powerpoint/2010/main" val="3293594625"/>
      </p:ext>
    </p:extLst>
  </p:cSld>
  <p:clrMapOvr>
    <a:masterClrMapping/>
  </p:clrMapOvr>
  <p:transition spd="med">
    <p:pull/>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98903FB-B8AD-B03E-84F6-D3393E5ADC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132027-4E94-F743-E0DD-6158F8FF8966}"/>
              </a:ext>
            </a:extLst>
          </p:cNvPr>
          <p:cNvSpPr>
            <a:spLocks noGrp="1"/>
          </p:cNvSpPr>
          <p:nvPr>
            <p:ph type="title"/>
          </p:nvPr>
        </p:nvSpPr>
        <p:spPr/>
        <p:txBody>
          <a:bodyPr/>
          <a:lstStyle/>
          <a:p>
            <a:r>
              <a:rPr lang="de-AT" dirty="0">
                <a:latin typeface="Clarendon" panose="02040604040505020204" pitchFamily="18" charset="0"/>
              </a:rPr>
              <a:t>Schießstandbetrieb - Schrotflinten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08B6D79C-9BF8-D047-E40E-A93652C074D8}"/>
              </a:ext>
            </a:extLst>
          </p:cNvPr>
          <p:cNvSpPr>
            <a:spLocks noGrp="1"/>
          </p:cNvSpPr>
          <p:nvPr>
            <p:ph idx="1"/>
          </p:nvPr>
        </p:nvSpPr>
        <p:spPr>
          <a:xfrm>
            <a:off x="838200" y="1690688"/>
            <a:ext cx="10515600" cy="4351338"/>
          </a:xfrm>
        </p:spPr>
        <p:txBody>
          <a:bodyPr>
            <a:normAutofit fontScale="92500" lnSpcReduction="10000"/>
          </a:bodyPr>
          <a:lstStyle/>
          <a:p>
            <a:pPr marL="0" indent="0" algn="just">
              <a:buNone/>
            </a:pPr>
            <a:r>
              <a:rPr lang="de-AT" dirty="0">
                <a:latin typeface="Clarendon" panose="02040604040505020204" pitchFamily="18" charset="0"/>
              </a:rPr>
              <a:t>Eine Schrotflinte </a:t>
            </a:r>
            <a:r>
              <a:rPr lang="de-DE" dirty="0">
                <a:latin typeface="Clarendon" panose="02040604040505020204" pitchFamily="18" charset="0"/>
              </a:rPr>
              <a:t>gilt nur dann als „sicher die Hand des Schützen zu verlassen“, wenn es die folgenden Voraussetzungen erfüllt (einige Mängel können vor dem nächsten Schuss behoben werden):</a:t>
            </a:r>
            <a:r>
              <a:rPr lang="en-US" dirty="0">
                <a:latin typeface="Clarendon" panose="02040604040505020204" pitchFamily="18" charset="0"/>
              </a:rPr>
              <a:t> </a:t>
            </a:r>
            <a:endParaRPr lang="de-AT" dirty="0">
              <a:latin typeface="Clarendon" panose="02040604040505020204" pitchFamily="18" charset="0"/>
            </a:endParaRPr>
          </a:p>
          <a:p>
            <a:pPr marL="0" indent="0" algn="just">
              <a:buNone/>
            </a:pPr>
            <a:r>
              <a:rPr lang="de-AT" dirty="0">
                <a:latin typeface="Clarendon" panose="02040604040505020204" pitchFamily="18" charset="0"/>
              </a:rPr>
              <a:t>- Leer.</a:t>
            </a:r>
          </a:p>
          <a:p>
            <a:pPr algn="just">
              <a:buFontTx/>
              <a:buChar char="-"/>
            </a:pPr>
            <a:r>
              <a:rPr lang="de-AT" dirty="0">
                <a:latin typeface="Clarendon" panose="02040604040505020204" pitchFamily="18" charset="0"/>
              </a:rPr>
              <a:t>Keine Patrone im Patronenlager, Verschluss offen, Mündung sicher in Schussrichtung.</a:t>
            </a:r>
          </a:p>
          <a:p>
            <a:pPr algn="just">
              <a:buFontTx/>
              <a:buChar char="-"/>
            </a:pPr>
            <a:r>
              <a:rPr lang="de-AT" dirty="0">
                <a:latin typeface="Clarendon" panose="02040604040505020204" pitchFamily="18" charset="0"/>
              </a:rPr>
              <a:t>Hammer vollständig entspannt, Patronenlager leer oder Patrone verschossen, Verschluss geschlossen. (Für den nächsten Gebrauch vorbereitet)</a:t>
            </a:r>
          </a:p>
          <a:p>
            <a:pPr algn="just">
              <a:buFontTx/>
              <a:buChar char="-"/>
            </a:pPr>
            <a:r>
              <a:rPr lang="de-AT" dirty="0" err="1">
                <a:latin typeface="Clarendon" panose="02040604040505020204" pitchFamily="18" charset="0"/>
              </a:rPr>
              <a:t>Einzelladerflinte</a:t>
            </a:r>
            <a:r>
              <a:rPr lang="de-AT" dirty="0">
                <a:latin typeface="Clarendon" panose="02040604040505020204" pitchFamily="18" charset="0"/>
              </a:rPr>
              <a:t> gebrochen.</a:t>
            </a:r>
          </a:p>
        </p:txBody>
      </p:sp>
    </p:spTree>
    <p:extLst>
      <p:ext uri="{BB962C8B-B14F-4D97-AF65-F5344CB8AC3E}">
        <p14:creationId xmlns:p14="http://schemas.microsoft.com/office/powerpoint/2010/main" val="706414886"/>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45D09DF7-C30E-35F2-A824-0A53D79E54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675CC8-C171-A213-D158-2C08815C4B6E}"/>
              </a:ext>
            </a:extLst>
          </p:cNvPr>
          <p:cNvSpPr>
            <a:spLocks noGrp="1"/>
          </p:cNvSpPr>
          <p:nvPr>
            <p:ph type="title"/>
          </p:nvPr>
        </p:nvSpPr>
        <p:spPr/>
        <p:txBody>
          <a:bodyPr/>
          <a:lstStyle/>
          <a:p>
            <a:r>
              <a:rPr lang="en-US" dirty="0">
                <a:latin typeface="Clarendon" panose="02040604040505020204" pitchFamily="18" charset="0"/>
              </a:rPr>
              <a:t>The SASS Shooting Sports		</a:t>
            </a:r>
          </a:p>
        </p:txBody>
      </p:sp>
      <p:sp>
        <p:nvSpPr>
          <p:cNvPr id="3" name="Content Placeholder 2">
            <a:extLst>
              <a:ext uri="{FF2B5EF4-FFF2-40B4-BE49-F238E27FC236}">
                <a16:creationId xmlns:a16="http://schemas.microsoft.com/office/drawing/2014/main" id="{62FC0A3D-C839-2DF0-F174-673171035BFD}"/>
              </a:ext>
            </a:extLst>
          </p:cNvPr>
          <p:cNvSpPr>
            <a:spLocks noGrp="1"/>
          </p:cNvSpPr>
          <p:nvPr>
            <p:ph idx="1"/>
          </p:nvPr>
        </p:nvSpPr>
        <p:spPr>
          <a:xfrm>
            <a:off x="838200" y="1690688"/>
            <a:ext cx="10515600" cy="4351338"/>
          </a:xfrm>
        </p:spPr>
        <p:txBody>
          <a:bodyPr>
            <a:normAutofit lnSpcReduction="10000"/>
          </a:bodyPr>
          <a:lstStyle/>
          <a:p>
            <a:pPr marL="0" indent="0" algn="just">
              <a:buNone/>
            </a:pPr>
            <a:r>
              <a:rPr lang="de-AT" dirty="0">
                <a:latin typeface="Clarendon" panose="02040604040505020204" pitchFamily="18" charset="0"/>
              </a:rPr>
              <a:t>Die SASS-Schießsportarten – Unbestreitbar weist WBAS gewisse Ähnlichkeiten mit der Schwestersportart „Cowboy Action Shooting“ (CAS) auf. Dennoch gibt es deutliche Unterschiede zwischen den beiden Disziplinen. Es ist wichtig, sich zu merken, dass WBAS weder als „CAS mit einer 1911er“ entwickelt wurde, noch so dargestellt werden darf. Auch wenn beide Sportarten die langjährigen Sicherheitsgrundsätze von SASS teilen, hat jede Disziplin eigene Sicherheitsregeln, Waffenanforderungen und unterschiedliche Strafbewertungen</a:t>
            </a:r>
            <a:r>
              <a:rPr lang="en-US" dirty="0">
                <a:latin typeface="Clarendon" panose="02040604040505020204" pitchFamily="18" charset="0"/>
              </a:rPr>
              <a:t> </a:t>
            </a:r>
          </a:p>
        </p:txBody>
      </p:sp>
      <p:pic>
        <p:nvPicPr>
          <p:cNvPr id="4" name="Picture 3">
            <a:extLst>
              <a:ext uri="{FF2B5EF4-FFF2-40B4-BE49-F238E27FC236}">
                <a16:creationId xmlns:a16="http://schemas.microsoft.com/office/drawing/2014/main" id="{69A4DE4A-F320-B533-DDF2-1F37B39219BC}"/>
              </a:ext>
            </a:extLst>
          </p:cNvPr>
          <p:cNvPicPr>
            <a:picLocks noChangeAspect="1"/>
          </p:cNvPicPr>
          <p:nvPr/>
        </p:nvPicPr>
        <p:blipFill>
          <a:blip r:embed="rId3" cstate="print"/>
          <a:stretch>
            <a:fillRect/>
          </a:stretch>
        </p:blipFill>
        <p:spPr>
          <a:xfrm>
            <a:off x="2669951" y="0"/>
            <a:ext cx="6852098" cy="6858000"/>
          </a:xfrm>
          <a:prstGeom prst="rect">
            <a:avLst/>
          </a:prstGeom>
        </p:spPr>
      </p:pic>
    </p:spTree>
    <p:extLst>
      <p:ext uri="{BB962C8B-B14F-4D97-AF65-F5344CB8AC3E}">
        <p14:creationId xmlns:p14="http://schemas.microsoft.com/office/powerpoint/2010/main" val="4164893928"/>
      </p:ext>
    </p:extLst>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83BBCC0-6BA0-5AF2-3B71-0F5762AD75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26CF95-DED7-15C6-2076-62990511EE14}"/>
              </a:ext>
            </a:extLst>
          </p:cNvPr>
          <p:cNvSpPr>
            <a:spLocks noGrp="1"/>
          </p:cNvSpPr>
          <p:nvPr>
            <p:ph type="title"/>
          </p:nvPr>
        </p:nvSpPr>
        <p:spPr/>
        <p:txBody>
          <a:bodyPr/>
          <a:lstStyle/>
          <a:p>
            <a:r>
              <a:rPr lang="de-AT" dirty="0">
                <a:latin typeface="Clarendon" panose="02040604040505020204" pitchFamily="18" charset="0"/>
              </a:rPr>
              <a:t>Schießstandbetrieb - Schrotflinten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F493E078-7085-371E-B1EC-423A41089225}"/>
              </a:ext>
            </a:extLst>
          </p:cNvPr>
          <p:cNvSpPr>
            <a:spLocks noGrp="1"/>
          </p:cNvSpPr>
          <p:nvPr>
            <p:ph idx="1"/>
          </p:nvPr>
        </p:nvSpPr>
        <p:spPr>
          <a:xfrm>
            <a:off x="838200" y="1690688"/>
            <a:ext cx="10515600" cy="4351338"/>
          </a:xfrm>
        </p:spPr>
        <p:txBody>
          <a:bodyPr>
            <a:normAutofit/>
          </a:bodyPr>
          <a:lstStyle/>
          <a:p>
            <a:pPr marL="0" indent="0" algn="just">
              <a:buNone/>
            </a:pPr>
            <a:r>
              <a:rPr lang="de-DE" dirty="0">
                <a:latin typeface="Clarendon" panose="02040604040505020204" pitchFamily="18" charset="0"/>
              </a:rPr>
              <a:t>Eine Schrotflinte gilt nur unter folgenden Bedingungen als sicher (in der Hand, während des Durchlaufens einer Station)</a:t>
            </a:r>
            <a:r>
              <a:rPr lang="en-US" dirty="0">
                <a:latin typeface="Clarendon" panose="02040604040505020204" pitchFamily="18" charset="0"/>
              </a:rPr>
              <a:t>: </a:t>
            </a:r>
          </a:p>
          <a:p>
            <a:pPr algn="just">
              <a:buFontTx/>
              <a:buChar char="-"/>
            </a:pPr>
            <a:r>
              <a:rPr lang="de-DE" dirty="0">
                <a:latin typeface="Clarendon" panose="02040604040505020204" pitchFamily="18" charset="0"/>
              </a:rPr>
              <a:t>Verschluss offen, Patrone im Patronenlager oder auf dem Zubringer</a:t>
            </a:r>
            <a:r>
              <a:rPr lang="en-US" dirty="0">
                <a:latin typeface="Clarendon" panose="02040604040505020204" pitchFamily="18" charset="0"/>
              </a:rPr>
              <a:t>.</a:t>
            </a:r>
          </a:p>
          <a:p>
            <a:pPr algn="just">
              <a:buFontTx/>
              <a:buChar char="-"/>
            </a:pPr>
            <a:r>
              <a:rPr lang="de-DE" dirty="0">
                <a:latin typeface="Clarendon" panose="02040604040505020204" pitchFamily="18" charset="0"/>
              </a:rPr>
              <a:t>Verschluss zu, Hahn(e) vollständig abgeschlagen, Patronenlager leer, oder Patrone verschossen,</a:t>
            </a:r>
            <a:r>
              <a:rPr lang="en-US" dirty="0">
                <a:latin typeface="Clarendon" panose="02040604040505020204" pitchFamily="18" charset="0"/>
              </a:rPr>
              <a:t>. </a:t>
            </a:r>
          </a:p>
        </p:txBody>
      </p:sp>
    </p:spTree>
    <p:extLst>
      <p:ext uri="{BB962C8B-B14F-4D97-AF65-F5344CB8AC3E}">
        <p14:creationId xmlns:p14="http://schemas.microsoft.com/office/powerpoint/2010/main" val="5671164"/>
      </p:ext>
    </p:extLst>
  </p:cSld>
  <p:clrMapOvr>
    <a:masterClrMapping/>
  </p:clrMapOvr>
  <p:transition spd="med">
    <p:pull/>
  </p:transition>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EEAF7668-0D70-7EA8-C9F5-D1C643709E46}"/>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B9CAC7C-8790-FE8A-6F98-38D2F63203C6}"/>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BD87CEE6-CFF1-4107-1CA7-05EA063AE4A9}"/>
              </a:ext>
            </a:extLst>
          </p:cNvPr>
          <p:cNvSpPr txBox="1"/>
          <p:nvPr/>
        </p:nvSpPr>
        <p:spPr>
          <a:xfrm>
            <a:off x="562707" y="576590"/>
            <a:ext cx="11125201" cy="584775"/>
          </a:xfrm>
          <a:prstGeom prst="rect">
            <a:avLst/>
          </a:prstGeom>
          <a:noFill/>
        </p:spPr>
        <p:txBody>
          <a:bodyPr wrap="square" rtlCol="0">
            <a:spAutoFit/>
          </a:bodyPr>
          <a:lstStyle/>
          <a:p>
            <a:r>
              <a:rPr lang="en-US" sz="3200" dirty="0">
                <a:latin typeface="Clarendon" panose="02040604040505020204" pitchFamily="18" charset="0"/>
              </a:rPr>
              <a:t>Range Operations – 1911 Pistols</a:t>
            </a:r>
          </a:p>
        </p:txBody>
      </p:sp>
    </p:spTree>
    <p:extLst>
      <p:ext uri="{BB962C8B-B14F-4D97-AF65-F5344CB8AC3E}">
        <p14:creationId xmlns:p14="http://schemas.microsoft.com/office/powerpoint/2010/main" val="424077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50EB31F5-C99D-FEFA-4E85-68DEBBC407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755264-806C-F25F-30C0-C96DC1CFC466}"/>
              </a:ext>
            </a:extLst>
          </p:cNvPr>
          <p:cNvSpPr>
            <a:spLocks noGrp="1"/>
          </p:cNvSpPr>
          <p:nvPr>
            <p:ph type="title"/>
          </p:nvPr>
        </p:nvSpPr>
        <p:spPr/>
        <p:txBody>
          <a:bodyPr/>
          <a:lstStyle/>
          <a:p>
            <a:r>
              <a:rPr lang="en-US" dirty="0">
                <a:latin typeface="Clarendon" panose="02040604040505020204" pitchFamily="18" charset="0"/>
              </a:rPr>
              <a:t>	</a:t>
            </a:r>
          </a:p>
        </p:txBody>
      </p:sp>
      <p:pic>
        <p:nvPicPr>
          <p:cNvPr id="4" name="Picture 3">
            <a:extLst>
              <a:ext uri="{FF2B5EF4-FFF2-40B4-BE49-F238E27FC236}">
                <a16:creationId xmlns:a16="http://schemas.microsoft.com/office/drawing/2014/main" id="{2F93258E-E5D0-0F79-F4EA-100979D9E2AC}"/>
              </a:ext>
            </a:extLst>
          </p:cNvPr>
          <p:cNvPicPr>
            <a:picLocks noChangeAspect="1"/>
          </p:cNvPicPr>
          <p:nvPr/>
        </p:nvPicPr>
        <p:blipFill>
          <a:blip r:embed="rId2" cstate="print"/>
          <a:srcRect l="15338" t="1314" r="15195" b="3228"/>
          <a:stretch/>
        </p:blipFill>
        <p:spPr>
          <a:xfrm>
            <a:off x="562709" y="532712"/>
            <a:ext cx="3915506" cy="3860272"/>
          </a:xfrm>
          <a:prstGeom prst="rect">
            <a:avLst/>
          </a:prstGeom>
          <a:ln w="225425">
            <a:solidFill>
              <a:schemeClr val="accent6">
                <a:lumMod val="50000"/>
              </a:schemeClr>
            </a:solidFill>
          </a:ln>
        </p:spPr>
      </p:pic>
      <p:pic>
        <p:nvPicPr>
          <p:cNvPr id="6" name="Picture 5">
            <a:extLst>
              <a:ext uri="{FF2B5EF4-FFF2-40B4-BE49-F238E27FC236}">
                <a16:creationId xmlns:a16="http://schemas.microsoft.com/office/drawing/2014/main" id="{161ED44C-70BA-B8A1-5F2C-DD7005D056F5}"/>
              </a:ext>
            </a:extLst>
          </p:cNvPr>
          <p:cNvPicPr>
            <a:picLocks noChangeAspect="1"/>
          </p:cNvPicPr>
          <p:nvPr/>
        </p:nvPicPr>
        <p:blipFill>
          <a:blip r:embed="rId3" cstate="print"/>
          <a:srcRect l="2519" t="6416" r="2916" b="7826"/>
          <a:stretch/>
        </p:blipFill>
        <p:spPr>
          <a:xfrm>
            <a:off x="6881446" y="3235008"/>
            <a:ext cx="4372708" cy="2807677"/>
          </a:xfrm>
          <a:prstGeom prst="rect">
            <a:avLst/>
          </a:prstGeom>
          <a:ln w="301625">
            <a:solidFill>
              <a:schemeClr val="accent6">
                <a:lumMod val="50000"/>
              </a:schemeClr>
            </a:solidFill>
          </a:ln>
        </p:spPr>
      </p:pic>
      <p:sp>
        <p:nvSpPr>
          <p:cNvPr id="7" name="TextBox 6">
            <a:extLst>
              <a:ext uri="{FF2B5EF4-FFF2-40B4-BE49-F238E27FC236}">
                <a16:creationId xmlns:a16="http://schemas.microsoft.com/office/drawing/2014/main" id="{C03496E8-45D6-CDC6-F0CB-CC0548350CC3}"/>
              </a:ext>
            </a:extLst>
          </p:cNvPr>
          <p:cNvSpPr txBox="1"/>
          <p:nvPr/>
        </p:nvSpPr>
        <p:spPr>
          <a:xfrm>
            <a:off x="4853354" y="365125"/>
            <a:ext cx="4560275" cy="1477328"/>
          </a:xfrm>
          <a:prstGeom prst="rect">
            <a:avLst/>
          </a:prstGeom>
          <a:solidFill>
            <a:schemeClr val="bg1">
              <a:lumMod val="85000"/>
            </a:schemeClr>
          </a:solidFill>
          <a:ln w="114300">
            <a:solidFill>
              <a:schemeClr val="accent6">
                <a:lumMod val="50000"/>
              </a:schemeClr>
            </a:solidFill>
          </a:ln>
        </p:spPr>
        <p:txBody>
          <a:bodyPr wrap="square" rtlCol="0">
            <a:spAutoFit/>
          </a:bodyPr>
          <a:lstStyle/>
          <a:p>
            <a:r>
              <a:rPr lang="de-DE" dirty="0">
                <a:latin typeface="Clarendon" panose="02040604040505020204" pitchFamily="18" charset="0"/>
              </a:rPr>
              <a:t>MODELL 1911 A1</a:t>
            </a:r>
          </a:p>
          <a:p>
            <a:endParaRPr lang="de-DE" dirty="0">
              <a:latin typeface="Clarendon" panose="02040604040505020204" pitchFamily="18" charset="0"/>
            </a:endParaRPr>
          </a:p>
          <a:p>
            <a:r>
              <a:rPr lang="de-DE" dirty="0">
                <a:latin typeface="Clarendon" panose="02040604040505020204" pitchFamily="18" charset="0"/>
              </a:rPr>
              <a:t>Beachten Sie den tieferliegenden Auswurfschacht und das gewölbte Hauptfedergehäuse.</a:t>
            </a:r>
            <a:endParaRPr lang="en-US" dirty="0">
              <a:latin typeface="Clarendon" panose="02040604040505020204" pitchFamily="18" charset="0"/>
            </a:endParaRPr>
          </a:p>
        </p:txBody>
      </p:sp>
      <p:sp>
        <p:nvSpPr>
          <p:cNvPr id="8" name="TextBox 7">
            <a:extLst>
              <a:ext uri="{FF2B5EF4-FFF2-40B4-BE49-F238E27FC236}">
                <a16:creationId xmlns:a16="http://schemas.microsoft.com/office/drawing/2014/main" id="{75C59457-BCA8-D3E6-B729-70AB018F846A}"/>
              </a:ext>
            </a:extLst>
          </p:cNvPr>
          <p:cNvSpPr txBox="1"/>
          <p:nvPr/>
        </p:nvSpPr>
        <p:spPr>
          <a:xfrm>
            <a:off x="2083144" y="5018930"/>
            <a:ext cx="4384430" cy="1477328"/>
          </a:xfrm>
          <a:prstGeom prst="rect">
            <a:avLst/>
          </a:prstGeom>
          <a:solidFill>
            <a:schemeClr val="bg1">
              <a:lumMod val="85000"/>
            </a:schemeClr>
          </a:solidFill>
          <a:ln w="120650">
            <a:solidFill>
              <a:schemeClr val="accent6">
                <a:lumMod val="50000"/>
              </a:schemeClr>
            </a:solidFill>
          </a:ln>
        </p:spPr>
        <p:txBody>
          <a:bodyPr wrap="square" rtlCol="0">
            <a:spAutoFit/>
          </a:bodyPr>
          <a:lstStyle/>
          <a:p>
            <a:r>
              <a:rPr lang="de-DE" dirty="0">
                <a:latin typeface="Clarendon" panose="02040604040505020204" pitchFamily="18" charset="0"/>
              </a:rPr>
              <a:t>MODELL 1911</a:t>
            </a:r>
          </a:p>
          <a:p>
            <a:endParaRPr lang="de-DE" dirty="0">
              <a:latin typeface="Clarendon" panose="02040604040505020204" pitchFamily="18" charset="0"/>
            </a:endParaRPr>
          </a:p>
          <a:p>
            <a:r>
              <a:rPr lang="de-DE" dirty="0">
                <a:latin typeface="Clarendon" panose="02040604040505020204" pitchFamily="18" charset="0"/>
              </a:rPr>
              <a:t>Beachten Sie den standardmäßigen Auswurfschlitz und das flache Hauptfedergehäuse.</a:t>
            </a:r>
            <a:endParaRPr lang="en-US" dirty="0">
              <a:latin typeface="Clarendon" panose="02040604040505020204" pitchFamily="18" charset="0"/>
            </a:endParaRPr>
          </a:p>
        </p:txBody>
      </p:sp>
      <p:sp>
        <p:nvSpPr>
          <p:cNvPr id="9" name="Arrow: Right 8">
            <a:extLst>
              <a:ext uri="{FF2B5EF4-FFF2-40B4-BE49-F238E27FC236}">
                <a16:creationId xmlns:a16="http://schemas.microsoft.com/office/drawing/2014/main" id="{1E270318-FC65-79F2-90FF-7D1E5E4F13CC}"/>
              </a:ext>
            </a:extLst>
          </p:cNvPr>
          <p:cNvSpPr/>
          <p:nvPr/>
        </p:nvSpPr>
        <p:spPr>
          <a:xfrm rot="10513274">
            <a:off x="2618978" y="1414011"/>
            <a:ext cx="1874352" cy="284661"/>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0" name="Arrow: Right 9">
            <a:extLst>
              <a:ext uri="{FF2B5EF4-FFF2-40B4-BE49-F238E27FC236}">
                <a16:creationId xmlns:a16="http://schemas.microsoft.com/office/drawing/2014/main" id="{330D1687-C860-1139-43B9-22340B2DF990}"/>
              </a:ext>
            </a:extLst>
          </p:cNvPr>
          <p:cNvSpPr/>
          <p:nvPr/>
        </p:nvSpPr>
        <p:spPr>
          <a:xfrm rot="8445236">
            <a:off x="1787349" y="2778438"/>
            <a:ext cx="3014057" cy="31828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1" name="Arrow: Right 10">
            <a:extLst>
              <a:ext uri="{FF2B5EF4-FFF2-40B4-BE49-F238E27FC236}">
                <a16:creationId xmlns:a16="http://schemas.microsoft.com/office/drawing/2014/main" id="{8075A0E6-B915-4882-4B2B-B9E042A6272F}"/>
              </a:ext>
            </a:extLst>
          </p:cNvPr>
          <p:cNvSpPr/>
          <p:nvPr/>
        </p:nvSpPr>
        <p:spPr>
          <a:xfrm rot="20441135">
            <a:off x="6585137" y="3855817"/>
            <a:ext cx="2173406" cy="284661"/>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2" name="Arrow: Right 11">
            <a:extLst>
              <a:ext uri="{FF2B5EF4-FFF2-40B4-BE49-F238E27FC236}">
                <a16:creationId xmlns:a16="http://schemas.microsoft.com/office/drawing/2014/main" id="{DB844B54-2FB4-94A6-49C4-13843C463AD5}"/>
              </a:ext>
            </a:extLst>
          </p:cNvPr>
          <p:cNvSpPr/>
          <p:nvPr/>
        </p:nvSpPr>
        <p:spPr>
          <a:xfrm rot="1965768">
            <a:off x="6334516" y="5075504"/>
            <a:ext cx="679988" cy="284661"/>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488629725"/>
      </p:ext>
    </p:extLst>
  </p:cSld>
  <p:clrMapOvr>
    <a:masterClrMapping/>
  </p:clrMapOvr>
  <p:transition spd="med">
    <p:pull/>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4C44175E-E17C-8242-DCC4-72D142C133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4CA2CD-C08D-508E-7809-94B1794095B3}"/>
              </a:ext>
            </a:extLst>
          </p:cNvPr>
          <p:cNvSpPr>
            <a:spLocks noGrp="1"/>
          </p:cNvSpPr>
          <p:nvPr>
            <p:ph type="title"/>
          </p:nvPr>
        </p:nvSpPr>
        <p:spPr/>
        <p:txBody>
          <a:bodyPr/>
          <a:lstStyle/>
          <a:p>
            <a:r>
              <a:rPr lang="en-US" dirty="0" err="1">
                <a:latin typeface="Clarendon" panose="02040604040505020204" pitchFamily="18" charset="0"/>
              </a:rPr>
              <a:t>Schießstandbetrieb</a:t>
            </a:r>
            <a:r>
              <a:rPr lang="en-US" dirty="0">
                <a:latin typeface="Clarendon" panose="02040604040505020204" pitchFamily="18" charset="0"/>
              </a:rPr>
              <a:t>: </a:t>
            </a:r>
            <a:r>
              <a:rPr lang="en-US" dirty="0" err="1">
                <a:latin typeface="Clarendon" panose="02040604040505020204" pitchFamily="18" charset="0"/>
              </a:rPr>
              <a:t>Pistole</a:t>
            </a:r>
            <a:r>
              <a:rPr lang="en-US" dirty="0">
                <a:latin typeface="Clarendon" panose="02040604040505020204" pitchFamily="18" charset="0"/>
              </a:rPr>
              <a:t> 1911 		</a:t>
            </a:r>
          </a:p>
        </p:txBody>
      </p:sp>
      <p:sp>
        <p:nvSpPr>
          <p:cNvPr id="3" name="Content Placeholder 2">
            <a:extLst>
              <a:ext uri="{FF2B5EF4-FFF2-40B4-BE49-F238E27FC236}">
                <a16:creationId xmlns:a16="http://schemas.microsoft.com/office/drawing/2014/main" id="{38069584-6E11-98DF-CA07-799082E789FC}"/>
              </a:ext>
            </a:extLst>
          </p:cNvPr>
          <p:cNvSpPr>
            <a:spLocks noGrp="1"/>
          </p:cNvSpPr>
          <p:nvPr>
            <p:ph idx="1"/>
          </p:nvPr>
        </p:nvSpPr>
        <p:spPr>
          <a:xfrm>
            <a:off x="838200" y="1690688"/>
            <a:ext cx="10515600" cy="4351338"/>
          </a:xfrm>
        </p:spPr>
        <p:txBody>
          <a:bodyPr>
            <a:normAutofit lnSpcReduction="10000"/>
          </a:bodyPr>
          <a:lstStyle/>
          <a:p>
            <a:pPr marL="0" indent="0">
              <a:buNone/>
            </a:pPr>
            <a:r>
              <a:rPr lang="de-DE" dirty="0">
                <a:latin typeface="Clarendon" panose="02040604040505020204" pitchFamily="18" charset="0"/>
              </a:rPr>
              <a:t>Beim Umgang mit der 1911 muss sich der Zeigefinger des Schützen außerhalb des Abzugsbügels befinden, wenn die Pistole bewegt, nachgeladen oder eine Störung behoben wird, nachdem sie erstmals geladen wurde.</a:t>
            </a:r>
          </a:p>
          <a:p>
            <a:pPr marL="0" indent="0">
              <a:buNone/>
            </a:pPr>
            <a:r>
              <a:rPr lang="de-DE" dirty="0">
                <a:latin typeface="Clarendon" panose="02040604040505020204" pitchFamily="18" charset="0"/>
              </a:rPr>
              <a:t>Laden bedeutet, eine Patrone in das Patronenlager einer Pistole einzuführen.</a:t>
            </a:r>
          </a:p>
          <a:p>
            <a:pPr marL="0" indent="0">
              <a:buNone/>
            </a:pPr>
            <a:r>
              <a:rPr lang="de-DE" dirty="0">
                <a:latin typeface="Clarendon" panose="02040604040505020204" pitchFamily="18" charset="0"/>
              </a:rPr>
              <a:t>Normalerweise erhält der Schütze beim ersten Verstoß die mündliche Warnung „FINGER!“. Ein wiederholter Verstoß führt zu einer geringfügigen Sicherheitsübertretung (MSV).</a:t>
            </a:r>
          </a:p>
        </p:txBody>
      </p:sp>
    </p:spTree>
    <p:extLst>
      <p:ext uri="{BB962C8B-B14F-4D97-AF65-F5344CB8AC3E}">
        <p14:creationId xmlns:p14="http://schemas.microsoft.com/office/powerpoint/2010/main" val="1586785811"/>
      </p:ext>
    </p:extLst>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5AADD87E-0DCA-A8B0-10F1-BCC30751A2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FDDC88-AB30-A6BA-E49A-2EEEA78AA1EF}"/>
              </a:ext>
            </a:extLst>
          </p:cNvPr>
          <p:cNvSpPr>
            <a:spLocks noGrp="1"/>
          </p:cNvSpPr>
          <p:nvPr>
            <p:ph type="title"/>
          </p:nvPr>
        </p:nvSpPr>
        <p:spPr/>
        <p:txBody>
          <a:bodyPr/>
          <a:lstStyle/>
          <a:p>
            <a:r>
              <a:rPr lang="de-DE" dirty="0">
                <a:latin typeface="Clarendon" panose="02040604040505020204" pitchFamily="18" charset="0"/>
              </a:rPr>
              <a:t>Schießstandbetrieb: Pistole 1911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251C8EB3-0475-9F0A-44ED-68F74E7E9173}"/>
              </a:ext>
            </a:extLst>
          </p:cNvPr>
          <p:cNvSpPr>
            <a:spLocks noGrp="1"/>
          </p:cNvSpPr>
          <p:nvPr>
            <p:ph idx="1"/>
          </p:nvPr>
        </p:nvSpPr>
        <p:spPr>
          <a:xfrm>
            <a:off x="838200" y="1690688"/>
            <a:ext cx="10515600" cy="4351338"/>
          </a:xfrm>
        </p:spPr>
        <p:txBody>
          <a:bodyPr>
            <a:normAutofit fontScale="92500" lnSpcReduction="10000"/>
          </a:bodyPr>
          <a:lstStyle/>
          <a:p>
            <a:pPr marL="0" indent="0">
              <a:buNone/>
            </a:pPr>
            <a:r>
              <a:rPr lang="de-DE" dirty="0">
                <a:latin typeface="Clarendon" panose="02040604040505020204" pitchFamily="18" charset="0"/>
              </a:rPr>
              <a:t>Laden der 1911er Pistole:</a:t>
            </a:r>
          </a:p>
          <a:p>
            <a:pPr algn="just">
              <a:buFont typeface="Wingdings" panose="05000000000000000000" pitchFamily="2" charset="2"/>
              <a:buChar char="ü"/>
            </a:pPr>
            <a:r>
              <a:rPr lang="de-DE" dirty="0">
                <a:latin typeface="Clarendon" panose="02040604040505020204" pitchFamily="18" charset="0"/>
              </a:rPr>
              <a:t> Am Ladetisch wird ein (geladenes) Magazin in die 1911er Pistole (Schlitten vor, Hammer abgeschlagen) eingesetzt, der Verschluss nicht betätigt und die Pistole wieder ins Holster gesteckt</a:t>
            </a:r>
            <a:r>
              <a:rPr lang="en-US" dirty="0">
                <a:latin typeface="Clarendon" panose="02040604040505020204" pitchFamily="18" charset="0"/>
              </a:rPr>
              <a:t>. </a:t>
            </a:r>
          </a:p>
          <a:p>
            <a:pPr marL="0" indent="0">
              <a:buNone/>
            </a:pPr>
            <a:r>
              <a:rPr lang="en-US" dirty="0">
                <a:latin typeface="Clarendon" panose="02040604040505020204" pitchFamily="18" charset="0"/>
              </a:rPr>
              <a:t>Magazine:</a:t>
            </a:r>
          </a:p>
          <a:p>
            <a:pPr algn="just">
              <a:buFont typeface="Wingdings" panose="05000000000000000000" pitchFamily="2" charset="2"/>
              <a:buChar char="ü"/>
            </a:pPr>
            <a:r>
              <a:rPr lang="de-DE" dirty="0">
                <a:latin typeface="Clarendon" panose="02040604040505020204" pitchFamily="18" charset="0"/>
              </a:rPr>
              <a:t> Magazine können jederzeit mit Munition geladen werden</a:t>
            </a:r>
            <a:r>
              <a:rPr lang="en-US" dirty="0">
                <a:latin typeface="Clarendon" panose="02040604040505020204" pitchFamily="18" charset="0"/>
              </a:rPr>
              <a:t>. </a:t>
            </a:r>
          </a:p>
          <a:p>
            <a:pPr algn="just">
              <a:buFont typeface="Wingdings" panose="05000000000000000000" pitchFamily="2" charset="2"/>
              <a:buChar char="ü"/>
            </a:pPr>
            <a:r>
              <a:rPr lang="de-DE" dirty="0">
                <a:latin typeface="Clarendon" panose="02040604040505020204" pitchFamily="18" charset="0"/>
              </a:rPr>
              <a:t> Zusätzliche geladene Magazine werden vom Schützen auf zugelassene Weise zur Schießlinie mitgeführt</a:t>
            </a:r>
            <a:r>
              <a:rPr lang="en-US" dirty="0">
                <a:latin typeface="Clarendon" panose="02040604040505020204" pitchFamily="18" charset="0"/>
              </a:rPr>
              <a:t>.</a:t>
            </a:r>
          </a:p>
        </p:txBody>
      </p:sp>
    </p:spTree>
    <p:extLst>
      <p:ext uri="{BB962C8B-B14F-4D97-AF65-F5344CB8AC3E}">
        <p14:creationId xmlns:p14="http://schemas.microsoft.com/office/powerpoint/2010/main" val="1200118734"/>
      </p:ext>
    </p:extLst>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601705BE-37F7-93FE-91FD-4BD779A1E5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04976E-7218-D00A-EC5A-CAEE8AA0E11B}"/>
              </a:ext>
            </a:extLst>
          </p:cNvPr>
          <p:cNvSpPr>
            <a:spLocks noGrp="1"/>
          </p:cNvSpPr>
          <p:nvPr>
            <p:ph type="title"/>
          </p:nvPr>
        </p:nvSpPr>
        <p:spPr/>
        <p:txBody>
          <a:bodyPr/>
          <a:lstStyle/>
          <a:p>
            <a:r>
              <a:rPr lang="de-DE" dirty="0">
                <a:latin typeface="Clarendon" panose="02040604040505020204" pitchFamily="18" charset="0"/>
              </a:rPr>
              <a:t>Schießstandbetrieb: Pistole 1911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C1C5D328-D524-D9D0-07D3-86283B9F51C6}"/>
              </a:ext>
            </a:extLst>
          </p:cNvPr>
          <p:cNvSpPr>
            <a:spLocks noGrp="1"/>
          </p:cNvSpPr>
          <p:nvPr>
            <p:ph idx="1"/>
          </p:nvPr>
        </p:nvSpPr>
        <p:spPr>
          <a:xfrm>
            <a:off x="838200" y="1690688"/>
            <a:ext cx="10515600" cy="4351338"/>
          </a:xfrm>
        </p:spPr>
        <p:txBody>
          <a:bodyPr>
            <a:normAutofit fontScale="85000" lnSpcReduction="10000"/>
          </a:bodyPr>
          <a:lstStyle/>
          <a:p>
            <a:pPr algn="just">
              <a:buFont typeface="Wingdings" panose="05000000000000000000" pitchFamily="2" charset="2"/>
              <a:buChar char="ü"/>
            </a:pPr>
            <a:r>
              <a:rPr lang="de-DE" dirty="0">
                <a:latin typeface="Clarendon" panose="02040604040505020204" pitchFamily="18" charset="0"/>
              </a:rPr>
              <a:t> Nach dem ersten Durchladen wird die 1911er Pistole erst wieder in das Holster gesteckt, nachdem sie am Ende des Durchgangs vom Schießleiter oder einer anderen beauftragten Person freigegeben wurde</a:t>
            </a:r>
            <a:r>
              <a:rPr lang="en-US" dirty="0">
                <a:latin typeface="Clarendon" panose="02040604040505020204" pitchFamily="18" charset="0"/>
              </a:rPr>
              <a:t>. </a:t>
            </a:r>
          </a:p>
          <a:p>
            <a:pPr algn="just">
              <a:buFont typeface="Wingdings" panose="05000000000000000000" pitchFamily="2" charset="2"/>
              <a:buChar char="ü"/>
            </a:pPr>
            <a:r>
              <a:rPr lang="de-DE" dirty="0">
                <a:latin typeface="Clarendon" panose="02040604040505020204" pitchFamily="18" charset="0"/>
              </a:rPr>
              <a:t> Die Pistole wird mit der Mündung sicher in Richtung Ziel gerichtet und entweder mit geöffnetem Verschluss oder geschlossenem Schlitten ohne Patrone im Patronenlager abgelegt</a:t>
            </a:r>
            <a:r>
              <a:rPr lang="en-US" dirty="0">
                <a:latin typeface="Clarendon" panose="02040604040505020204" pitchFamily="18" charset="0"/>
              </a:rPr>
              <a:t>. </a:t>
            </a:r>
          </a:p>
          <a:p>
            <a:pPr algn="just">
              <a:buFont typeface="Wingdings" panose="05000000000000000000" pitchFamily="2" charset="2"/>
              <a:buChar char="ü"/>
            </a:pPr>
            <a:r>
              <a:rPr lang="de-DE" dirty="0">
                <a:latin typeface="Clarendon" panose="02040604040505020204" pitchFamily="18" charset="0"/>
              </a:rPr>
              <a:t> Sie kann ein leeres oder gar kein Magazin haben.</a:t>
            </a:r>
            <a:r>
              <a:rPr lang="en-US" dirty="0">
                <a:latin typeface="Clarendon" panose="02040604040505020204" pitchFamily="18" charset="0"/>
              </a:rPr>
              <a:t>. </a:t>
            </a:r>
          </a:p>
          <a:p>
            <a:pPr algn="just">
              <a:buFont typeface="Wingdings" panose="05000000000000000000" pitchFamily="2" charset="2"/>
              <a:buChar char="ü"/>
            </a:pPr>
            <a:r>
              <a:rPr lang="de-DE" dirty="0">
                <a:latin typeface="Clarendon" panose="02040604040505020204" pitchFamily="18" charset="0"/>
              </a:rPr>
              <a:t> Die Pistolen werden am Ende des Durchgangs auf der Schießlinie vor dem Wiedereinstecken in den Holster sicher gemacht. (Die Freigabe der Pistolen erfolgt auf der Schießlinie und nicht am </a:t>
            </a:r>
            <a:r>
              <a:rPr lang="de-DE" dirty="0" err="1">
                <a:latin typeface="Clarendon" panose="02040604040505020204" pitchFamily="18" charset="0"/>
              </a:rPr>
              <a:t>Entladetisch</a:t>
            </a:r>
            <a:r>
              <a:rPr lang="de-DE" dirty="0">
                <a:latin typeface="Clarendon" panose="02040604040505020204" pitchFamily="18" charset="0"/>
              </a:rPr>
              <a:t>.)</a:t>
            </a:r>
            <a:endParaRPr lang="en-US" dirty="0">
              <a:latin typeface="Clarendon" panose="02040604040505020204" pitchFamily="18" charset="0"/>
            </a:endParaRPr>
          </a:p>
        </p:txBody>
      </p:sp>
    </p:spTree>
    <p:extLst>
      <p:ext uri="{BB962C8B-B14F-4D97-AF65-F5344CB8AC3E}">
        <p14:creationId xmlns:p14="http://schemas.microsoft.com/office/powerpoint/2010/main" val="2988637039"/>
      </p:ext>
    </p:extLst>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2F3B4D8F-ABBF-1A23-D354-37C81FDB0D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FD4156-6384-AC5B-7CCA-1732DEBDBBFC}"/>
              </a:ext>
            </a:extLst>
          </p:cNvPr>
          <p:cNvSpPr>
            <a:spLocks noGrp="1"/>
          </p:cNvSpPr>
          <p:nvPr>
            <p:ph type="title"/>
          </p:nvPr>
        </p:nvSpPr>
        <p:spPr/>
        <p:txBody>
          <a:bodyPr/>
          <a:lstStyle/>
          <a:p>
            <a:r>
              <a:rPr lang="de-DE" dirty="0">
                <a:latin typeface="Clarendon" panose="02040604040505020204" pitchFamily="18" charset="0"/>
              </a:rPr>
              <a:t>Schießstandbetrieb: Pistole 1911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964A3A0C-9FD3-B00D-E141-C11042456689}"/>
              </a:ext>
            </a:extLst>
          </p:cNvPr>
          <p:cNvSpPr>
            <a:spLocks noGrp="1"/>
          </p:cNvSpPr>
          <p:nvPr>
            <p:ph idx="1"/>
          </p:nvPr>
        </p:nvSpPr>
        <p:spPr>
          <a:xfrm>
            <a:off x="838200" y="1690688"/>
            <a:ext cx="10515600" cy="4351338"/>
          </a:xfrm>
        </p:spPr>
        <p:txBody>
          <a:bodyPr>
            <a:normAutofit lnSpcReduction="10000"/>
          </a:bodyPr>
          <a:lstStyle/>
          <a:p>
            <a:pPr marL="0" indent="0">
              <a:buNone/>
            </a:pPr>
            <a:r>
              <a:rPr lang="en-US" dirty="0">
                <a:latin typeface="Clarendon" panose="02040604040505020204" pitchFamily="18" charset="0"/>
              </a:rPr>
              <a:t>Magazine</a:t>
            </a:r>
          </a:p>
          <a:p>
            <a:pPr algn="just">
              <a:buFont typeface="Wingdings" panose="05000000000000000000" pitchFamily="2" charset="2"/>
              <a:buChar char="ü"/>
            </a:pPr>
            <a:r>
              <a:rPr lang="en-US" dirty="0">
                <a:latin typeface="Clarendon" panose="02040604040505020204" pitchFamily="18" charset="0"/>
              </a:rPr>
              <a:t> </a:t>
            </a:r>
            <a:r>
              <a:rPr lang="de-DE" dirty="0">
                <a:latin typeface="Clarendon" panose="02040604040505020204" pitchFamily="18" charset="0"/>
              </a:rPr>
              <a:t>Dürfen jederzeit mit bis zu sieben Patronen geladen werden, sofern die Anweisungen der jeweiligen Schießbahn keine Einschränkungen vorsehen.</a:t>
            </a:r>
            <a:endParaRPr lang="en-US" dirty="0">
              <a:latin typeface="Clarendon" panose="02040604040505020204" pitchFamily="18" charset="0"/>
            </a:endParaRPr>
          </a:p>
          <a:p>
            <a:pPr algn="just">
              <a:buFont typeface="Wingdings" panose="05000000000000000000" pitchFamily="2" charset="2"/>
              <a:buChar char="ü"/>
            </a:pPr>
            <a:r>
              <a:rPr lang="de-DE" dirty="0">
                <a:latin typeface="Clarendon" panose="02040604040505020204" pitchFamily="18" charset="0"/>
              </a:rPr>
              <a:t> Der Magazinwechsel während des Schießens ist erlaubt, solange sich der Zeigefinger außerhalb des Abzugsbügels befindet. Sobald der Verschluss verriegelt ist und sich eine Patrone im Patronenlager befindet, gilt die Schrittregel (wie beim Basketball).</a:t>
            </a:r>
            <a:endParaRPr lang="en-US" dirty="0">
              <a:latin typeface="Clarendon" panose="02040604040505020204" pitchFamily="18" charset="0"/>
            </a:endParaRPr>
          </a:p>
        </p:txBody>
      </p:sp>
    </p:spTree>
    <p:extLst>
      <p:ext uri="{BB962C8B-B14F-4D97-AF65-F5344CB8AC3E}">
        <p14:creationId xmlns:p14="http://schemas.microsoft.com/office/powerpoint/2010/main" val="934547006"/>
      </p:ext>
    </p:extLst>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70E70E1-4F28-7191-A833-471810AFFC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34A130-0AEA-CFBD-ED40-BB00EBB5983B}"/>
              </a:ext>
            </a:extLst>
          </p:cNvPr>
          <p:cNvSpPr>
            <a:spLocks noGrp="1"/>
          </p:cNvSpPr>
          <p:nvPr>
            <p:ph type="title"/>
          </p:nvPr>
        </p:nvSpPr>
        <p:spPr/>
        <p:txBody>
          <a:bodyPr/>
          <a:lstStyle/>
          <a:p>
            <a:r>
              <a:rPr lang="de-DE" dirty="0">
                <a:latin typeface="Clarendon" panose="02040604040505020204" pitchFamily="18" charset="0"/>
              </a:rPr>
              <a:t>Schießstandbetrieb: Pistole 1911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D5345630-E966-B0B8-B588-253AF33F1DF7}"/>
              </a:ext>
            </a:extLst>
          </p:cNvPr>
          <p:cNvSpPr>
            <a:spLocks noGrp="1"/>
          </p:cNvSpPr>
          <p:nvPr>
            <p:ph idx="1"/>
          </p:nvPr>
        </p:nvSpPr>
        <p:spPr>
          <a:xfrm>
            <a:off x="838200" y="1690688"/>
            <a:ext cx="10515600" cy="4351338"/>
          </a:xfrm>
        </p:spPr>
        <p:txBody>
          <a:bodyPr>
            <a:normAutofit fontScale="92500" lnSpcReduction="20000"/>
          </a:bodyPr>
          <a:lstStyle/>
          <a:p>
            <a:pPr marL="0" indent="0" algn="just">
              <a:buNone/>
            </a:pPr>
            <a:r>
              <a:rPr lang="de-DE" dirty="0">
                <a:latin typeface="Clarendon" panose="02040604040505020204" pitchFamily="18" charset="0"/>
              </a:rPr>
              <a:t>Eine Pistole gilt als sicher in der Hand, wenn sie bewegt wird:</a:t>
            </a:r>
            <a:endParaRPr lang="de-DE" u="sng" dirty="0">
              <a:latin typeface="Clarendon" panose="02040604040505020204" pitchFamily="18" charset="0"/>
            </a:endParaRPr>
          </a:p>
          <a:p>
            <a:pPr marL="0" indent="0" algn="just">
              <a:buNone/>
            </a:pPr>
            <a:r>
              <a:rPr lang="de-DE" b="1" u="sng" dirty="0">
                <a:latin typeface="Clarendon" panose="02040604040505020204" pitchFamily="18" charset="0"/>
              </a:rPr>
              <a:t>VOR dem ersten Durchladen:</a:t>
            </a:r>
            <a:endParaRPr lang="de-DE" dirty="0">
              <a:latin typeface="Clarendon" panose="02040604040505020204" pitchFamily="18" charset="0"/>
            </a:endParaRPr>
          </a:p>
          <a:p>
            <a:pPr algn="just">
              <a:buFont typeface="Wingdings" panose="05000000000000000000" pitchFamily="2" charset="2"/>
              <a:buChar char="ü"/>
            </a:pPr>
            <a:r>
              <a:rPr lang="de-DE" dirty="0">
                <a:latin typeface="Clarendon" panose="02040604040505020204" pitchFamily="18" charset="0"/>
              </a:rPr>
              <a:t> Der Verschluss ist geschlossen und das Patronenlager ist leer. Es befindet sich kein Magazin oder ein geladenes/leeres Magazin in der Waffe.</a:t>
            </a:r>
            <a:endParaRPr lang="de-DE" b="1" u="sng" dirty="0">
              <a:latin typeface="Clarendon" panose="02040604040505020204" pitchFamily="18" charset="0"/>
            </a:endParaRPr>
          </a:p>
          <a:p>
            <a:pPr marL="0" indent="0" algn="just">
              <a:buNone/>
            </a:pPr>
            <a:r>
              <a:rPr lang="de-DE" b="1" u="sng" dirty="0">
                <a:latin typeface="Clarendon" panose="02040604040505020204" pitchFamily="18" charset="0"/>
              </a:rPr>
              <a:t>NACH dem ersten Durchladen:</a:t>
            </a:r>
            <a:r>
              <a:rPr lang="de-DE" dirty="0">
                <a:latin typeface="Clarendon" panose="02040604040505020204" pitchFamily="18" charset="0"/>
              </a:rPr>
              <a:t>:</a:t>
            </a:r>
          </a:p>
          <a:p>
            <a:pPr algn="just">
              <a:buFont typeface="Wingdings" panose="05000000000000000000" pitchFamily="2" charset="2"/>
              <a:buChar char="ü"/>
            </a:pPr>
            <a:r>
              <a:rPr lang="de-DE" dirty="0">
                <a:latin typeface="Clarendon" panose="02040604040505020204" pitchFamily="18" charset="0"/>
              </a:rPr>
              <a:t> Das Patronenlager ist leer</a:t>
            </a:r>
          </a:p>
          <a:p>
            <a:pPr algn="just">
              <a:buFont typeface="Wingdings" panose="05000000000000000000" pitchFamily="2" charset="2"/>
              <a:buChar char="ü"/>
            </a:pPr>
            <a:r>
              <a:rPr lang="de-DE" dirty="0">
                <a:latin typeface="Clarendon" panose="02040604040505020204" pitchFamily="18" charset="0"/>
              </a:rPr>
              <a:t> Der Verschluss kann in vorderer oder hinterer Position verriegelt sein.</a:t>
            </a:r>
          </a:p>
          <a:p>
            <a:pPr algn="just">
              <a:buFont typeface="Wingdings" panose="05000000000000000000" pitchFamily="2" charset="2"/>
              <a:buChar char="ü"/>
            </a:pPr>
            <a:r>
              <a:rPr lang="de-DE" dirty="0">
                <a:latin typeface="Clarendon" panose="02040604040505020204" pitchFamily="18" charset="0"/>
              </a:rPr>
              <a:t> Die Pistole kann ein geladenes, ein leeres oder kein Magazin enthalten.</a:t>
            </a:r>
          </a:p>
        </p:txBody>
      </p:sp>
    </p:spTree>
    <p:extLst>
      <p:ext uri="{BB962C8B-B14F-4D97-AF65-F5344CB8AC3E}">
        <p14:creationId xmlns:p14="http://schemas.microsoft.com/office/powerpoint/2010/main" val="3180401918"/>
      </p:ext>
    </p:extLst>
  </p:cSld>
  <p:clrMapOvr>
    <a:masterClrMapping/>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DC23B6A7-2F94-C75C-F5CF-E1D567D33D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BA6457-9DA6-9173-8852-E29CC138674C}"/>
              </a:ext>
            </a:extLst>
          </p:cNvPr>
          <p:cNvSpPr>
            <a:spLocks noGrp="1"/>
          </p:cNvSpPr>
          <p:nvPr>
            <p:ph type="title"/>
          </p:nvPr>
        </p:nvSpPr>
        <p:spPr/>
        <p:txBody>
          <a:bodyPr/>
          <a:lstStyle/>
          <a:p>
            <a:r>
              <a:rPr lang="de-DE" dirty="0">
                <a:latin typeface="Clarendon" panose="02040604040505020204" pitchFamily="18" charset="0"/>
              </a:rPr>
              <a:t>Schießstandbetrieb: Pistole 1911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2681CC0B-748C-0345-E1CB-9177551640F5}"/>
              </a:ext>
            </a:extLst>
          </p:cNvPr>
          <p:cNvSpPr>
            <a:spLocks noGrp="1"/>
          </p:cNvSpPr>
          <p:nvPr>
            <p:ph idx="1"/>
          </p:nvPr>
        </p:nvSpPr>
        <p:spPr>
          <a:xfrm>
            <a:off x="838200" y="1690688"/>
            <a:ext cx="10515600" cy="4351338"/>
          </a:xfrm>
        </p:spPr>
        <p:txBody>
          <a:bodyPr>
            <a:normAutofit/>
          </a:bodyPr>
          <a:lstStyle/>
          <a:p>
            <a:pPr marL="0" indent="0">
              <a:buNone/>
            </a:pPr>
            <a:r>
              <a:rPr lang="de-DE" dirty="0">
                <a:latin typeface="Clarendon" panose="02040604040505020204" pitchFamily="18" charset="0"/>
              </a:rPr>
              <a:t>Eine Pistole gilt nur dann als sicher, wenn sie sich in folgendem Zustand in der Hand des Schützen befindet: </a:t>
            </a:r>
          </a:p>
          <a:p>
            <a:pPr marL="0" indent="0">
              <a:buNone/>
            </a:pPr>
            <a:endParaRPr lang="de-DE" dirty="0">
              <a:latin typeface="Clarendon" panose="02040604040505020204" pitchFamily="18" charset="0"/>
            </a:endParaRPr>
          </a:p>
          <a:p>
            <a:pPr>
              <a:buFont typeface="Wingdings" panose="05000000000000000000" pitchFamily="2" charset="2"/>
              <a:buChar char="ü"/>
            </a:pPr>
            <a:r>
              <a:rPr lang="de-DE" dirty="0">
                <a:latin typeface="Clarendon" panose="02040604040505020204" pitchFamily="18" charset="0"/>
              </a:rPr>
              <a:t> Das Patronenlager ist leer</a:t>
            </a:r>
          </a:p>
          <a:p>
            <a:pPr>
              <a:buFont typeface="Wingdings" panose="05000000000000000000" pitchFamily="2" charset="2"/>
              <a:buChar char="ü"/>
            </a:pPr>
            <a:r>
              <a:rPr lang="de-DE" dirty="0">
                <a:latin typeface="Clarendon" panose="02040604040505020204" pitchFamily="18" charset="0"/>
              </a:rPr>
              <a:t> Der Verschluss befindet sich in vorderer oder hinterer Position</a:t>
            </a:r>
          </a:p>
          <a:p>
            <a:pPr>
              <a:buFont typeface="Wingdings" panose="05000000000000000000" pitchFamily="2" charset="2"/>
              <a:buChar char="ü"/>
            </a:pPr>
            <a:r>
              <a:rPr lang="de-DE" dirty="0">
                <a:latin typeface="Clarendon" panose="02040604040505020204" pitchFamily="18" charset="0"/>
              </a:rPr>
              <a:t> Die Pistole enthält ein leeres Magazin oder kein Magazin</a:t>
            </a:r>
          </a:p>
        </p:txBody>
      </p:sp>
    </p:spTree>
    <p:extLst>
      <p:ext uri="{BB962C8B-B14F-4D97-AF65-F5344CB8AC3E}">
        <p14:creationId xmlns:p14="http://schemas.microsoft.com/office/powerpoint/2010/main" val="1483679722"/>
      </p:ext>
    </p:extLst>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796BB07-43AD-6AD2-8CA8-71B3EBBD8B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F75B7F-7950-8D08-3F64-8966DC481403}"/>
              </a:ext>
            </a:extLst>
          </p:cNvPr>
          <p:cNvSpPr>
            <a:spLocks noGrp="1"/>
          </p:cNvSpPr>
          <p:nvPr>
            <p:ph type="title"/>
          </p:nvPr>
        </p:nvSpPr>
        <p:spPr/>
        <p:txBody>
          <a:bodyPr/>
          <a:lstStyle/>
          <a:p>
            <a:r>
              <a:rPr lang="de-DE" dirty="0">
                <a:latin typeface="Clarendon" panose="02040604040505020204" pitchFamily="18" charset="0"/>
              </a:rPr>
              <a:t>Schießstandbetrieb: Pistole 19</a:t>
            </a:r>
            <a:r>
              <a:rPr lang="en-US" dirty="0">
                <a:latin typeface="Clarendon" panose="02040604040505020204" pitchFamily="18" charset="0"/>
              </a:rPr>
              <a:t>11 		</a:t>
            </a:r>
          </a:p>
        </p:txBody>
      </p:sp>
      <p:sp>
        <p:nvSpPr>
          <p:cNvPr id="3" name="Content Placeholder 2">
            <a:extLst>
              <a:ext uri="{FF2B5EF4-FFF2-40B4-BE49-F238E27FC236}">
                <a16:creationId xmlns:a16="http://schemas.microsoft.com/office/drawing/2014/main" id="{14B67BA8-210B-618F-7240-6329DC81785F}"/>
              </a:ext>
            </a:extLst>
          </p:cNvPr>
          <p:cNvSpPr>
            <a:spLocks noGrp="1"/>
          </p:cNvSpPr>
          <p:nvPr>
            <p:ph idx="1"/>
          </p:nvPr>
        </p:nvSpPr>
        <p:spPr>
          <a:xfrm>
            <a:off x="838200" y="1690688"/>
            <a:ext cx="10515600" cy="4351338"/>
          </a:xfrm>
        </p:spPr>
        <p:txBody>
          <a:bodyPr>
            <a:normAutofit/>
          </a:bodyPr>
          <a:lstStyle/>
          <a:p>
            <a:pPr marL="0" indent="0" algn="just">
              <a:buNone/>
            </a:pPr>
            <a:r>
              <a:rPr lang="de-DE" dirty="0">
                <a:latin typeface="Clarendon" panose="02040604040505020204" pitchFamily="18" charset="0"/>
              </a:rPr>
              <a:t>Eine Pistole gilt nur unter folgenden Bedingungen als sicher zum Zurückstecken</a:t>
            </a:r>
            <a:r>
              <a:rPr lang="en-US" dirty="0">
                <a:latin typeface="Clarendon" panose="02040604040505020204" pitchFamily="18" charset="0"/>
              </a:rPr>
              <a:t>: </a:t>
            </a:r>
          </a:p>
          <a:p>
            <a:pPr marL="0" indent="0" algn="just">
              <a:buNone/>
            </a:pPr>
            <a:endParaRPr lang="en-US" dirty="0">
              <a:latin typeface="Clarendon" panose="02040604040505020204" pitchFamily="18" charset="0"/>
            </a:endParaRPr>
          </a:p>
          <a:p>
            <a:pPr algn="just">
              <a:buFont typeface="Wingdings" panose="05000000000000000000" pitchFamily="2" charset="2"/>
              <a:buChar char="ü"/>
            </a:pPr>
            <a:r>
              <a:rPr lang="de-DE" dirty="0">
                <a:latin typeface="Clarendon" panose="02040604040505020204" pitchFamily="18" charset="0"/>
              </a:rPr>
              <a:t> Bevor die 1911 durchgeladen wird, falls sie zum falschen Zeitpunkt oder am falschen Ort gezogen wurde.</a:t>
            </a:r>
            <a:endParaRPr lang="en-US" dirty="0">
              <a:latin typeface="Clarendon" panose="02040604040505020204" pitchFamily="18" charset="0"/>
            </a:endParaRPr>
          </a:p>
          <a:p>
            <a:pPr algn="just">
              <a:buFont typeface="Wingdings" panose="05000000000000000000" pitchFamily="2" charset="2"/>
              <a:buChar char="ü"/>
            </a:pPr>
            <a:r>
              <a:rPr lang="de-DE" dirty="0">
                <a:latin typeface="Clarendon" panose="02040604040505020204" pitchFamily="18" charset="0"/>
              </a:rPr>
              <a:t>Verschluss geschlossen und Hahn entspannt, leere Kammer ohne Magazin – jedoch erst nach der Überprüfung durch den Schießleiter (TO/RO) an der Schusslinie</a:t>
            </a:r>
            <a:r>
              <a:rPr lang="en-US" dirty="0">
                <a:latin typeface="Clarendon" panose="02040604040505020204" pitchFamily="18" charset="0"/>
              </a:rPr>
              <a:t>.</a:t>
            </a:r>
          </a:p>
        </p:txBody>
      </p:sp>
    </p:spTree>
    <p:extLst>
      <p:ext uri="{BB962C8B-B14F-4D97-AF65-F5344CB8AC3E}">
        <p14:creationId xmlns:p14="http://schemas.microsoft.com/office/powerpoint/2010/main" val="3183022888"/>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C8346F5D-3682-EB3A-21FC-403055C911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4C792A-884E-7A93-4AAC-7F444F1C217C}"/>
              </a:ext>
            </a:extLst>
          </p:cNvPr>
          <p:cNvSpPr>
            <a:spLocks noGrp="1"/>
          </p:cNvSpPr>
          <p:nvPr>
            <p:ph type="title"/>
          </p:nvPr>
        </p:nvSpPr>
        <p:spPr/>
        <p:txBody>
          <a:bodyPr/>
          <a:lstStyle/>
          <a:p>
            <a:r>
              <a:rPr lang="en-US" sz="4000" dirty="0">
                <a:latin typeface="Clarendon" panose="02040604040505020204" pitchFamily="18" charset="0"/>
              </a:rPr>
              <a:t>Wild Bunch Action Shooting (WBAS)</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E6B00F72-FD3C-0ABF-F304-1885C09F6F37}"/>
              </a:ext>
            </a:extLst>
          </p:cNvPr>
          <p:cNvSpPr>
            <a:spLocks noGrp="1"/>
          </p:cNvSpPr>
          <p:nvPr>
            <p:ph idx="1"/>
          </p:nvPr>
        </p:nvSpPr>
        <p:spPr>
          <a:xfrm>
            <a:off x="838200" y="1371600"/>
            <a:ext cx="10515600" cy="4670426"/>
          </a:xfrm>
        </p:spPr>
        <p:txBody>
          <a:bodyPr>
            <a:normAutofit fontScale="77500" lnSpcReduction="20000"/>
          </a:bodyPr>
          <a:lstStyle/>
          <a:p>
            <a:endParaRPr lang="de-AT" sz="2900" dirty="0">
              <a:latin typeface="Clarendon" panose="02040604040505020204" pitchFamily="18" charset="0"/>
            </a:endParaRPr>
          </a:p>
          <a:p>
            <a:pPr algn="just"/>
            <a:r>
              <a:rPr lang="de-AT" sz="2900" dirty="0">
                <a:latin typeface="Clarendon" panose="02040604040505020204" pitchFamily="18" charset="0"/>
              </a:rPr>
              <a:t>WBAS ist eine Mehrwaffen-Schießsportart, die vor allem durch den Einsatz von 1911er-Pistolen im Kaliber .45 ACP, Repetiergewehren mit Unterhebel und Schrotflinten gekennzeichnet ist.</a:t>
            </a:r>
          </a:p>
          <a:p>
            <a:pPr algn="just"/>
            <a:r>
              <a:rPr lang="de-AT" sz="2900" dirty="0">
                <a:latin typeface="Clarendon" panose="02040604040505020204" pitchFamily="18" charset="0"/>
              </a:rPr>
              <a:t> WBAS steht für TEMPO – ACTION – PRÄZISION.</a:t>
            </a:r>
          </a:p>
          <a:p>
            <a:pPr algn="just"/>
            <a:r>
              <a:rPr lang="de-AT" sz="2900" dirty="0">
                <a:latin typeface="Clarendon" panose="02040604040505020204" pitchFamily="18" charset="0"/>
              </a:rPr>
              <a:t> WBAS-Bewerbe sind kein Präzisionsschießen (</a:t>
            </a:r>
            <a:r>
              <a:rPr lang="de-AT" sz="2900" dirty="0" err="1">
                <a:latin typeface="Clarendon" panose="02040604040505020204" pitchFamily="18" charset="0"/>
              </a:rPr>
              <a:t>Bullseye</a:t>
            </a:r>
            <a:r>
              <a:rPr lang="de-AT" sz="2900" dirty="0">
                <a:latin typeface="Clarendon" panose="02040604040505020204" pitchFamily="18" charset="0"/>
              </a:rPr>
              <a:t>), bieten jedoch Bühnenszenarien, die sowohl Vorwärts- als auch </a:t>
            </a:r>
            <a:r>
              <a:rPr lang="de-AT" sz="2900" dirty="0" err="1">
                <a:latin typeface="Clarendon" panose="02040604040505020204" pitchFamily="18" charset="0"/>
              </a:rPr>
              <a:t>Seitwärtsbewegungen</a:t>
            </a:r>
            <a:r>
              <a:rPr lang="de-AT" sz="2900" dirty="0">
                <a:latin typeface="Clarendon" panose="02040604040505020204" pitchFamily="18" charset="0"/>
              </a:rPr>
              <a:t> beinhalten, mehr Pistolenschüsse und Schrotflintenschüsse pro Durchgang, weiter entfernte Ziele sowie eine Vielzahl an Reaktivzielen wie Plattenreihen, Duellbäume, bewegliche Ziele und Gewehr-/Pistolen-Fallziele.</a:t>
            </a:r>
          </a:p>
          <a:p>
            <a:pPr algn="just"/>
            <a:r>
              <a:rPr lang="de-AT" sz="2900" dirty="0">
                <a:latin typeface="Clarendon" panose="02040604040505020204" pitchFamily="18" charset="0"/>
              </a:rPr>
              <a:t> WBAS-Bewerbe werden in einem einzigartigen, charakteristischen Stil des „Wilden Westens“ inszeniert – unmittelbar nach der Jahrhundertwende</a:t>
            </a:r>
            <a:r>
              <a:rPr lang="en-US" sz="2900" dirty="0">
                <a:latin typeface="Clarendon" panose="02040604040505020204" pitchFamily="18" charset="0"/>
              </a:rPr>
              <a:t>.</a:t>
            </a:r>
            <a:endParaRPr lang="en-US" dirty="0">
              <a:latin typeface="Clarendon" panose="02040604040505020204" pitchFamily="18" charset="0"/>
            </a:endParaRPr>
          </a:p>
        </p:txBody>
      </p:sp>
    </p:spTree>
    <p:extLst>
      <p:ext uri="{BB962C8B-B14F-4D97-AF65-F5344CB8AC3E}">
        <p14:creationId xmlns:p14="http://schemas.microsoft.com/office/powerpoint/2010/main" val="3150769460"/>
      </p:ext>
    </p:extLst>
  </p:cSld>
  <p:clrMapOvr>
    <a:masterClrMapping/>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305F542-FD16-A3A7-EECC-2FE17364EE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AC1FA2-D5A9-2BC5-15F7-482C2EE61B54}"/>
              </a:ext>
            </a:extLst>
          </p:cNvPr>
          <p:cNvSpPr>
            <a:spLocks noGrp="1"/>
          </p:cNvSpPr>
          <p:nvPr>
            <p:ph type="title"/>
          </p:nvPr>
        </p:nvSpPr>
        <p:spPr>
          <a:xfrm>
            <a:off x="838200" y="365125"/>
            <a:ext cx="10515600" cy="748567"/>
          </a:xfrm>
        </p:spPr>
        <p:txBody>
          <a:bodyPr>
            <a:normAutofit fontScale="90000"/>
          </a:bodyPr>
          <a:lstStyle/>
          <a:p>
            <a:r>
              <a:rPr lang="de-DE" dirty="0">
                <a:latin typeface="Clarendon" panose="02040604040505020204" pitchFamily="18" charset="0"/>
              </a:rPr>
              <a:t>Schießstandbetrieb: Pistole 1911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96A7C75B-4E7C-BB70-3B1D-CF6FD3F03F8B}"/>
              </a:ext>
            </a:extLst>
          </p:cNvPr>
          <p:cNvSpPr>
            <a:spLocks noGrp="1"/>
          </p:cNvSpPr>
          <p:nvPr>
            <p:ph idx="1"/>
          </p:nvPr>
        </p:nvSpPr>
        <p:spPr>
          <a:xfrm>
            <a:off x="838200" y="1113692"/>
            <a:ext cx="10515600" cy="4928334"/>
          </a:xfrm>
        </p:spPr>
        <p:txBody>
          <a:bodyPr>
            <a:normAutofit fontScale="77500" lnSpcReduction="20000"/>
          </a:bodyPr>
          <a:lstStyle/>
          <a:p>
            <a:pPr marL="0" indent="0" algn="just">
              <a:buNone/>
            </a:pPr>
            <a:r>
              <a:rPr lang="de-DE" dirty="0">
                <a:latin typeface="Clarendon" panose="02040604040505020204" pitchFamily="18" charset="0"/>
              </a:rPr>
              <a:t>Nach Abschluss des Schießtrainings sind die folgenden Anweisungen und Abläufe zu befolgen</a:t>
            </a:r>
            <a:r>
              <a:rPr lang="en-US" dirty="0">
                <a:latin typeface="Clarendon" panose="02040604040505020204" pitchFamily="18" charset="0"/>
              </a:rPr>
              <a:t>. </a:t>
            </a:r>
          </a:p>
          <a:p>
            <a:pPr marL="0" indent="0" algn="just">
              <a:buNone/>
            </a:pPr>
            <a:r>
              <a:rPr lang="de-DE" i="1" dirty="0">
                <a:latin typeface="Clarendon" panose="02040604040505020204" pitchFamily="18" charset="0"/>
              </a:rPr>
              <a:t>Dies wird vom Schießleiter oder einer beauftragten Person durchgeführt</a:t>
            </a:r>
            <a:r>
              <a:rPr lang="en-US" dirty="0">
                <a:latin typeface="Clarendon" panose="02040604040505020204" pitchFamily="18" charset="0"/>
              </a:rPr>
              <a:t>.</a:t>
            </a:r>
          </a:p>
          <a:p>
            <a:pPr marL="0" indent="0" algn="just">
              <a:buNone/>
            </a:pPr>
            <a:r>
              <a:rPr lang="de-DE" b="1" dirty="0">
                <a:latin typeface="Clarendon" panose="02040604040505020204" pitchFamily="18" charset="0"/>
              </a:rPr>
              <a:t>ENTLADEN UND ZEIGEN: </a:t>
            </a:r>
            <a:r>
              <a:rPr lang="de-DE" dirty="0">
                <a:latin typeface="Clarendon" panose="02040604040505020204" pitchFamily="18" charset="0"/>
              </a:rPr>
              <a:t>Entfernen Sie alle scharfen Patronen und das Magazin (falls eingesetzt). Halten Sie die Pistole bei geöffnetem Verschluss so, dass der Schießleiter erkennen kann, dass kein Magazin eingesetzt ist und das Patronenlager leer ist</a:t>
            </a:r>
            <a:r>
              <a:rPr lang="en-US" dirty="0">
                <a:latin typeface="Clarendon" panose="02040604040505020204" pitchFamily="18" charset="0"/>
              </a:rPr>
              <a:t>.</a:t>
            </a:r>
          </a:p>
          <a:p>
            <a:pPr marL="0" indent="0" algn="just">
              <a:buNone/>
            </a:pPr>
            <a:r>
              <a:rPr lang="de-DE" b="1" dirty="0">
                <a:latin typeface="Clarendon" panose="02040604040505020204" pitchFamily="18" charset="0"/>
              </a:rPr>
              <a:t>VERSCHLUSS VORWÄRTS FÜHREN</a:t>
            </a:r>
            <a:r>
              <a:rPr lang="de-DE" dirty="0">
                <a:latin typeface="Clarendon" panose="02040604040505020204" pitchFamily="18" charset="0"/>
              </a:rPr>
              <a:t>: Lassen Sie den Verschluss nach vorne in die Ausgangsposition gleiten. Er darf dabei ausgelassen werden</a:t>
            </a:r>
            <a:r>
              <a:rPr lang="en-US" dirty="0">
                <a:latin typeface="Clarendon" panose="02040604040505020204" pitchFamily="18" charset="0"/>
              </a:rPr>
              <a:t>. </a:t>
            </a:r>
          </a:p>
          <a:p>
            <a:pPr marL="0" indent="0" algn="just">
              <a:buNone/>
            </a:pPr>
            <a:r>
              <a:rPr lang="de-DE" b="1" dirty="0">
                <a:latin typeface="Clarendon" panose="02040604040505020204" pitchFamily="18" charset="0"/>
              </a:rPr>
              <a:t>HAHN ENTSPANNEN: </a:t>
            </a:r>
            <a:r>
              <a:rPr lang="de-DE" dirty="0">
                <a:latin typeface="Clarendon" panose="02040604040505020204" pitchFamily="18" charset="0"/>
              </a:rPr>
              <a:t>Während die Pistole in eine sichere Richtung gerichtet ist, betätigen Sie den Abzug, sodass der Hahn ungehindert auslöst</a:t>
            </a:r>
            <a:r>
              <a:rPr lang="en-US" dirty="0">
                <a:latin typeface="Clarendon" panose="02040604040505020204" pitchFamily="18" charset="0"/>
              </a:rPr>
              <a:t>. </a:t>
            </a:r>
          </a:p>
          <a:p>
            <a:pPr marL="0" indent="0" algn="just">
              <a:buNone/>
            </a:pPr>
            <a:r>
              <a:rPr lang="de-DE" b="1" dirty="0">
                <a:latin typeface="Clarendon" panose="02040604040505020204" pitchFamily="18" charset="0"/>
              </a:rPr>
              <a:t>HOLSTERN: </a:t>
            </a:r>
            <a:r>
              <a:rPr lang="de-DE" dirty="0">
                <a:latin typeface="Clarendon" panose="02040604040505020204" pitchFamily="18" charset="0"/>
              </a:rPr>
              <a:t>Stecken Sie die entladene und gesicherte Pistole in das Holster.</a:t>
            </a:r>
            <a:endParaRPr lang="en-US" dirty="0">
              <a:latin typeface="Clarendon" panose="02040604040505020204" pitchFamily="18" charset="0"/>
            </a:endParaRPr>
          </a:p>
        </p:txBody>
      </p:sp>
    </p:spTree>
    <p:extLst>
      <p:ext uri="{BB962C8B-B14F-4D97-AF65-F5344CB8AC3E}">
        <p14:creationId xmlns:p14="http://schemas.microsoft.com/office/powerpoint/2010/main" val="449649383"/>
      </p:ext>
    </p:extLst>
  </p:cSld>
  <p:clrMapOvr>
    <a:masterClrMapping/>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419AE380-402B-B4E7-404E-970BC17123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10A695-5C09-C18E-C88D-52BF278EF3DB}"/>
              </a:ext>
            </a:extLst>
          </p:cNvPr>
          <p:cNvSpPr>
            <a:spLocks noGrp="1"/>
          </p:cNvSpPr>
          <p:nvPr>
            <p:ph type="title"/>
          </p:nvPr>
        </p:nvSpPr>
        <p:spPr>
          <a:xfrm>
            <a:off x="838200" y="365125"/>
            <a:ext cx="10515600" cy="1287829"/>
          </a:xfrm>
        </p:spPr>
        <p:txBody>
          <a:bodyPr>
            <a:normAutofit fontScale="90000"/>
          </a:bodyPr>
          <a:lstStyle/>
          <a:p>
            <a:r>
              <a:rPr lang="de-DE" dirty="0">
                <a:latin typeface="Clarendon" panose="02040604040505020204" pitchFamily="18" charset="0"/>
              </a:rPr>
              <a:t>Schießstandbetrieb: Pistole 1911 </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17B61B2D-48BA-FFD5-1C18-5A1BB919EB56}"/>
              </a:ext>
            </a:extLst>
          </p:cNvPr>
          <p:cNvSpPr>
            <a:spLocks noGrp="1"/>
          </p:cNvSpPr>
          <p:nvPr>
            <p:ph idx="1"/>
          </p:nvPr>
        </p:nvSpPr>
        <p:spPr>
          <a:xfrm>
            <a:off x="609601" y="1946030"/>
            <a:ext cx="5263660" cy="4095995"/>
          </a:xfrm>
        </p:spPr>
        <p:txBody>
          <a:bodyPr>
            <a:normAutofit fontScale="92500" lnSpcReduction="10000"/>
          </a:bodyPr>
          <a:lstStyle/>
          <a:p>
            <a:pPr marL="0" indent="0" algn="ctr">
              <a:buNone/>
            </a:pPr>
            <a:endParaRPr lang="en-US" b="1" dirty="0">
              <a:latin typeface="Clarendon" panose="02040604040505020204" pitchFamily="18" charset="0"/>
            </a:endParaRPr>
          </a:p>
          <a:p>
            <a:pPr marL="0" indent="0" algn="ctr">
              <a:buNone/>
            </a:pPr>
            <a:r>
              <a:rPr lang="de-DE" b="1" dirty="0">
                <a:latin typeface="Clarendon" panose="02040604040505020204" pitchFamily="18" charset="0"/>
              </a:rPr>
              <a:t>ENTLADEN UND FREIZEIGEN!</a:t>
            </a:r>
          </a:p>
          <a:p>
            <a:pPr marL="0" indent="0" algn="ctr">
              <a:buNone/>
            </a:pPr>
            <a:r>
              <a:rPr lang="de-DE" b="1" dirty="0">
                <a:latin typeface="Clarendon" panose="02040604040505020204" pitchFamily="18" charset="0"/>
              </a:rPr>
              <a:t>VERSCHLUSS VOR!</a:t>
            </a:r>
          </a:p>
          <a:p>
            <a:pPr marL="0" indent="0" algn="ctr">
              <a:buNone/>
            </a:pPr>
            <a:r>
              <a:rPr lang="de-DE" b="1" dirty="0">
                <a:latin typeface="Clarendon" panose="02040604040505020204" pitchFamily="18" charset="0"/>
              </a:rPr>
              <a:t>HAMMER ABSCHLAGEN!</a:t>
            </a:r>
          </a:p>
          <a:p>
            <a:pPr marL="0" indent="0" algn="ctr">
              <a:buNone/>
            </a:pPr>
            <a:r>
              <a:rPr lang="de-DE" b="1" dirty="0">
                <a:latin typeface="Clarendon" panose="02040604040505020204" pitchFamily="18" charset="0"/>
              </a:rPr>
              <a:t>HOLSTERN!</a:t>
            </a:r>
          </a:p>
          <a:p>
            <a:pPr marL="0" indent="0" algn="ctr">
              <a:buNone/>
            </a:pPr>
            <a:endParaRPr lang="de-DE" b="1" dirty="0">
              <a:latin typeface="Clarendon" panose="02040604040505020204" pitchFamily="18" charset="0"/>
            </a:endParaRPr>
          </a:p>
          <a:p>
            <a:pPr marL="0" indent="0" algn="ctr">
              <a:buNone/>
            </a:pPr>
            <a:r>
              <a:rPr lang="de-DE" i="1" dirty="0">
                <a:latin typeface="Clarendon" panose="02040604040505020204" pitchFamily="18" charset="0"/>
              </a:rPr>
              <a:t>Bei Nichtbeachtung erfolgt eine Disqualifikation (SDQ).</a:t>
            </a:r>
          </a:p>
        </p:txBody>
      </p:sp>
      <p:pic>
        <p:nvPicPr>
          <p:cNvPr id="7" name="Picture 6" descr="A hand holding an object&#10;&#10;AI-generated content may be incorrect.">
            <a:extLst>
              <a:ext uri="{FF2B5EF4-FFF2-40B4-BE49-F238E27FC236}">
                <a16:creationId xmlns:a16="http://schemas.microsoft.com/office/drawing/2014/main" id="{FB966D03-B34F-2EFB-F6F6-D802E6710AA7}"/>
              </a:ext>
            </a:extLst>
          </p:cNvPr>
          <p:cNvPicPr>
            <a:picLocks noChangeAspect="1"/>
          </p:cNvPicPr>
          <p:nvPr/>
        </p:nvPicPr>
        <p:blipFill>
          <a:blip r:embed="rId2" cstate="print">
            <a:extLst>
              <a:ext uri="{28A0092B-C50C-407E-A947-70E740481C1C}">
                <a14:useLocalDpi xmlns:a14="http://schemas.microsoft.com/office/drawing/2010/main" val="0"/>
              </a:ext>
            </a:extLst>
          </a:blip>
          <a:srcRect l="22051" r="21538"/>
          <a:stretch/>
        </p:blipFill>
        <p:spPr>
          <a:xfrm rot="5400000">
            <a:off x="8005013" y="3090391"/>
            <a:ext cx="2719054" cy="3615104"/>
          </a:xfrm>
          <a:prstGeom prst="rect">
            <a:avLst/>
          </a:prstGeom>
        </p:spPr>
      </p:pic>
      <p:pic>
        <p:nvPicPr>
          <p:cNvPr id="5" name="Picture 4" descr="A hand holding an object&#10;&#10;AI-generated content may be incorrect.">
            <a:extLst>
              <a:ext uri="{FF2B5EF4-FFF2-40B4-BE49-F238E27FC236}">
                <a16:creationId xmlns:a16="http://schemas.microsoft.com/office/drawing/2014/main" id="{37AE3BE5-7BC3-0E99-BC20-16611527C7B5}"/>
              </a:ext>
            </a:extLst>
          </p:cNvPr>
          <p:cNvPicPr>
            <a:picLocks noChangeAspect="1"/>
          </p:cNvPicPr>
          <p:nvPr/>
        </p:nvPicPr>
        <p:blipFill>
          <a:blip r:embed="rId3" cstate="print">
            <a:extLst>
              <a:ext uri="{28A0092B-C50C-407E-A947-70E740481C1C}">
                <a14:useLocalDpi xmlns:a14="http://schemas.microsoft.com/office/drawing/2010/main" val="0"/>
              </a:ext>
            </a:extLst>
          </a:blip>
          <a:srcRect b="17825"/>
          <a:stretch/>
        </p:blipFill>
        <p:spPr>
          <a:xfrm>
            <a:off x="5873261" y="1511927"/>
            <a:ext cx="2653812" cy="2907673"/>
          </a:xfrm>
          <a:prstGeom prst="rect">
            <a:avLst/>
          </a:prstGeom>
        </p:spPr>
      </p:pic>
    </p:spTree>
    <p:extLst>
      <p:ext uri="{BB962C8B-B14F-4D97-AF65-F5344CB8AC3E}">
        <p14:creationId xmlns:p14="http://schemas.microsoft.com/office/powerpoint/2010/main" val="74882434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5934E75E-9C1A-BC61-92AC-01ADD417957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1FDF2FE-FCEC-7177-EE62-3279825CD30E}"/>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8F63137B-9FE1-4679-74E1-8A06AC77E9E0}"/>
              </a:ext>
            </a:extLst>
          </p:cNvPr>
          <p:cNvSpPr txBox="1"/>
          <p:nvPr/>
        </p:nvSpPr>
        <p:spPr>
          <a:xfrm>
            <a:off x="562707" y="576590"/>
            <a:ext cx="11125201" cy="1077218"/>
          </a:xfrm>
          <a:prstGeom prst="rect">
            <a:avLst/>
          </a:prstGeom>
          <a:noFill/>
        </p:spPr>
        <p:txBody>
          <a:bodyPr wrap="square" rtlCol="0">
            <a:spAutoFit/>
          </a:bodyPr>
          <a:lstStyle/>
          <a:p>
            <a:r>
              <a:rPr lang="en-US" sz="3200" dirty="0">
                <a:latin typeface="Clarendon" panose="02040604040505020204" pitchFamily="18" charset="0"/>
              </a:rPr>
              <a:t>UNIT SEVEN</a:t>
            </a:r>
          </a:p>
          <a:p>
            <a:r>
              <a:rPr lang="de-DE" sz="3200" dirty="0">
                <a:latin typeface="Clarendon" panose="02040604040505020204" pitchFamily="18" charset="0"/>
              </a:rPr>
              <a:t>Strafen</a:t>
            </a:r>
          </a:p>
        </p:txBody>
      </p:sp>
    </p:spTree>
    <p:extLst>
      <p:ext uri="{BB962C8B-B14F-4D97-AF65-F5344CB8AC3E}">
        <p14:creationId xmlns:p14="http://schemas.microsoft.com/office/powerpoint/2010/main" val="19356214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C1E4D040-BC95-110C-A08A-28474473A6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E34E2A-86E0-E20A-B157-9787855AB875}"/>
              </a:ext>
            </a:extLst>
          </p:cNvPr>
          <p:cNvSpPr>
            <a:spLocks noGrp="1"/>
          </p:cNvSpPr>
          <p:nvPr>
            <p:ph type="title"/>
          </p:nvPr>
        </p:nvSpPr>
        <p:spPr/>
        <p:txBody>
          <a:bodyPr/>
          <a:lstStyle/>
          <a:p>
            <a:r>
              <a:rPr lang="de-DE" dirty="0">
                <a:latin typeface="Clarendon" panose="02040604040505020204" pitchFamily="18" charset="0"/>
              </a:rPr>
              <a:t>Strafen	</a:t>
            </a:r>
          </a:p>
        </p:txBody>
      </p:sp>
      <p:sp>
        <p:nvSpPr>
          <p:cNvPr id="3" name="Content Placeholder 2">
            <a:extLst>
              <a:ext uri="{FF2B5EF4-FFF2-40B4-BE49-F238E27FC236}">
                <a16:creationId xmlns:a16="http://schemas.microsoft.com/office/drawing/2014/main" id="{F1712CD3-1C0E-E7AA-36F9-7A03A9579D65}"/>
              </a:ext>
            </a:extLst>
          </p:cNvPr>
          <p:cNvSpPr>
            <a:spLocks noGrp="1"/>
          </p:cNvSpPr>
          <p:nvPr>
            <p:ph idx="1"/>
          </p:nvPr>
        </p:nvSpPr>
        <p:spPr>
          <a:xfrm>
            <a:off x="838200" y="1690688"/>
            <a:ext cx="10515600" cy="4351338"/>
          </a:xfrm>
        </p:spPr>
        <p:txBody>
          <a:bodyPr>
            <a:normAutofit fontScale="77500" lnSpcReduction="20000"/>
          </a:bodyPr>
          <a:lstStyle/>
          <a:p>
            <a:pPr marL="0" indent="0" algn="just">
              <a:buNone/>
            </a:pPr>
            <a:r>
              <a:rPr lang="de-DE" dirty="0">
                <a:latin typeface="Clarendon" panose="02040604040505020204" pitchFamily="18" charset="0"/>
              </a:rPr>
              <a:t>Es gelten die SASS-Strafbestimmungen. WBAS-spezifische Strafen umfassen: </a:t>
            </a:r>
          </a:p>
          <a:p>
            <a:pPr marL="0" indent="0" algn="just">
              <a:buNone/>
            </a:pPr>
            <a:r>
              <a:rPr lang="de-DE" dirty="0">
                <a:latin typeface="Clarendon" panose="02040604040505020204" pitchFamily="18" charset="0"/>
              </a:rPr>
              <a:t>Disqualifikation (SDQ): </a:t>
            </a:r>
          </a:p>
          <a:p>
            <a:pPr algn="just">
              <a:buFont typeface="Wingdings" panose="05000000000000000000" pitchFamily="2" charset="2"/>
              <a:buChar char="ü"/>
            </a:pPr>
            <a:r>
              <a:rPr lang="de-DE" dirty="0">
                <a:latin typeface="Clarendon" panose="02040604040505020204" pitchFamily="18" charset="0"/>
              </a:rPr>
              <a:t>Nichtbeachtung der Anweisungen zum Entladen der Pistole. </a:t>
            </a:r>
          </a:p>
          <a:p>
            <a:pPr algn="just">
              <a:buFont typeface="Wingdings" panose="05000000000000000000" pitchFamily="2" charset="2"/>
              <a:buChar char="ü"/>
            </a:pPr>
            <a:r>
              <a:rPr lang="de-DE" dirty="0">
                <a:latin typeface="Clarendon" panose="02040604040505020204" pitchFamily="18" charset="0"/>
              </a:rPr>
              <a:t>In der Bewegung: Verschluss geschlossen, während sich eine Patrone im Lauf befindet.</a:t>
            </a:r>
          </a:p>
          <a:p>
            <a:pPr algn="just">
              <a:buFont typeface="Wingdings" panose="05000000000000000000" pitchFamily="2" charset="2"/>
              <a:buChar char="ü"/>
            </a:pPr>
            <a:r>
              <a:rPr lang="de-DE" dirty="0">
                <a:latin typeface="Clarendon" panose="02040604040505020204" pitchFamily="18" charset="0"/>
              </a:rPr>
              <a:t>Verschluss repetiert, nachdem das Magazin eingesetzt wurde (am Ladetisch) – es sei denn, dies wird korrigiert, bevor die Pistole aus der Hand des Schützen genommen wird.</a:t>
            </a:r>
          </a:p>
          <a:p>
            <a:pPr algn="just">
              <a:buNone/>
            </a:pPr>
            <a:endParaRPr lang="de-DE" dirty="0">
              <a:latin typeface="Clarendon" panose="02040604040505020204" pitchFamily="18" charset="0"/>
            </a:endParaRPr>
          </a:p>
          <a:p>
            <a:pPr algn="just">
              <a:buNone/>
            </a:pPr>
            <a:r>
              <a:rPr lang="de-DE" dirty="0">
                <a:latin typeface="Clarendon" panose="02040604040505020204" pitchFamily="18" charset="0"/>
              </a:rPr>
              <a:t>Geringfügiger Sicherheitsverstoß (MSV): </a:t>
            </a:r>
          </a:p>
          <a:p>
            <a:pPr algn="just">
              <a:buFont typeface="Wingdings" panose="05000000000000000000" pitchFamily="2" charset="2"/>
              <a:buChar char="ü"/>
            </a:pPr>
            <a:r>
              <a:rPr lang="de-DE" dirty="0">
                <a:latin typeface="Clarendon" panose="02040604040505020204" pitchFamily="18" charset="0"/>
              </a:rPr>
              <a:t>Abzugsfinger</a:t>
            </a: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683679177"/>
      </p:ext>
    </p:extLst>
  </p:cSld>
  <p:clrMapOvr>
    <a:masterClrMapping/>
  </p:clrMapOvr>
  <p:transition spd="med">
    <p:pull/>
  </p:transition>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E5485917-78C5-3B4A-4173-B7B04885A5C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731DB468-F6C8-B3FB-D75B-85AB1901E98D}"/>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CAE5F846-B138-6976-8C46-A10F5F63A15F}"/>
              </a:ext>
            </a:extLst>
          </p:cNvPr>
          <p:cNvSpPr txBox="1"/>
          <p:nvPr/>
        </p:nvSpPr>
        <p:spPr>
          <a:xfrm>
            <a:off x="562707" y="576590"/>
            <a:ext cx="11125201" cy="1077218"/>
          </a:xfrm>
          <a:prstGeom prst="rect">
            <a:avLst/>
          </a:prstGeom>
          <a:noFill/>
        </p:spPr>
        <p:txBody>
          <a:bodyPr wrap="square" rtlCol="0">
            <a:spAutoFit/>
          </a:bodyPr>
          <a:lstStyle/>
          <a:p>
            <a:r>
              <a:rPr lang="en-US" sz="3200" dirty="0">
                <a:latin typeface="Clarendon" panose="02040604040505020204" pitchFamily="18" charset="0"/>
              </a:rPr>
              <a:t>UNIT EIGHT</a:t>
            </a:r>
          </a:p>
          <a:p>
            <a:r>
              <a:rPr lang="de-DE" sz="3200" dirty="0">
                <a:latin typeface="Clarendon" panose="02040604040505020204" pitchFamily="18" charset="0"/>
              </a:rPr>
              <a:t>Der WBAS-</a:t>
            </a:r>
            <a:r>
              <a:rPr lang="de-DE" sz="3200" dirty="0" err="1">
                <a:latin typeface="Clarendon" panose="02040604040505020204" pitchFamily="18" charset="0"/>
              </a:rPr>
              <a:t>Timer</a:t>
            </a:r>
            <a:r>
              <a:rPr lang="de-DE" sz="3200" dirty="0">
                <a:latin typeface="Clarendon" panose="02040604040505020204" pitchFamily="18" charset="0"/>
              </a:rPr>
              <a:t>-Operator (TO)</a:t>
            </a:r>
          </a:p>
        </p:txBody>
      </p:sp>
    </p:spTree>
    <p:extLst>
      <p:ext uri="{BB962C8B-B14F-4D97-AF65-F5344CB8AC3E}">
        <p14:creationId xmlns:p14="http://schemas.microsoft.com/office/powerpoint/2010/main" val="5035405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F4D956DC-F199-48DB-A1E4-019B5B3461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FCEC69-73D0-A9AB-CC8C-FF08A07810D8}"/>
              </a:ext>
            </a:extLst>
          </p:cNvPr>
          <p:cNvSpPr>
            <a:spLocks noGrp="1"/>
          </p:cNvSpPr>
          <p:nvPr>
            <p:ph type="title"/>
          </p:nvPr>
        </p:nvSpPr>
        <p:spPr/>
        <p:txBody>
          <a:bodyPr/>
          <a:lstStyle/>
          <a:p>
            <a:r>
              <a:rPr lang="de-DE" dirty="0">
                <a:latin typeface="Clarendon" panose="02040604040505020204" pitchFamily="18" charset="0"/>
              </a:rPr>
              <a:t>Der WBAS-</a:t>
            </a:r>
            <a:r>
              <a:rPr lang="de-DE" dirty="0" err="1">
                <a:latin typeface="Clarendon" panose="02040604040505020204" pitchFamily="18" charset="0"/>
              </a:rPr>
              <a:t>Timer</a:t>
            </a:r>
            <a:r>
              <a:rPr lang="de-DE" dirty="0">
                <a:latin typeface="Clarendon" panose="02040604040505020204" pitchFamily="18" charset="0"/>
              </a:rPr>
              <a:t>-Operator (TO)	</a:t>
            </a:r>
          </a:p>
        </p:txBody>
      </p:sp>
      <p:sp>
        <p:nvSpPr>
          <p:cNvPr id="3" name="Content Placeholder 2">
            <a:extLst>
              <a:ext uri="{FF2B5EF4-FFF2-40B4-BE49-F238E27FC236}">
                <a16:creationId xmlns:a16="http://schemas.microsoft.com/office/drawing/2014/main" id="{206286A0-7E07-E6C7-C665-047C89BB68A1}"/>
              </a:ext>
            </a:extLst>
          </p:cNvPr>
          <p:cNvSpPr>
            <a:spLocks noGrp="1"/>
          </p:cNvSpPr>
          <p:nvPr>
            <p:ph idx="1"/>
          </p:nvPr>
        </p:nvSpPr>
        <p:spPr>
          <a:xfrm>
            <a:off x="838200" y="1690688"/>
            <a:ext cx="10515600" cy="4351338"/>
          </a:xfrm>
        </p:spPr>
        <p:txBody>
          <a:bodyPr>
            <a:normAutofit/>
          </a:bodyPr>
          <a:lstStyle/>
          <a:p>
            <a:pPr marL="0" indent="0" algn="just">
              <a:buNone/>
            </a:pPr>
            <a:r>
              <a:rPr lang="de-DE" dirty="0">
                <a:latin typeface="Clarendon" panose="02040604040505020204" pitchFamily="18" charset="0"/>
              </a:rPr>
              <a:t>Um die Aufgaben eines Zeitnehmers beim Wild </a:t>
            </a:r>
            <a:r>
              <a:rPr lang="de-DE" dirty="0" err="1">
                <a:latin typeface="Clarendon" panose="02040604040505020204" pitchFamily="18" charset="0"/>
              </a:rPr>
              <a:t>Bunch</a:t>
            </a:r>
            <a:r>
              <a:rPr lang="de-DE" dirty="0">
                <a:latin typeface="Clarendon" panose="02040604040505020204" pitchFamily="18" charset="0"/>
              </a:rPr>
              <a:t> Action Shooting (WBAS) zu erfüllen, muss dieser über fundierte Kenntnisse der verwendeten Schusswaffen verfügen.</a:t>
            </a:r>
          </a:p>
          <a:p>
            <a:pPr marL="0" indent="0" algn="just">
              <a:buNone/>
            </a:pPr>
            <a:r>
              <a:rPr lang="de-DE" dirty="0">
                <a:latin typeface="Clarendon" panose="02040604040505020204" pitchFamily="18" charset="0"/>
              </a:rPr>
              <a:t>*Der WBAS-Zeitnehmer muss mit der 1911er Pistole und ihren möglichen Funktionsstörungen bestens vertraut sein, die nächsten Schritte des Schützen vorhersehen und gegebenenfalls eingreifen können, um Sicherheitsverstöße zu verhindern.</a:t>
            </a:r>
            <a:endParaRPr lang="en-US" dirty="0">
              <a:latin typeface="Clarendon" panose="02040604040505020204" pitchFamily="18" charset="0"/>
            </a:endParaRPr>
          </a:p>
        </p:txBody>
      </p:sp>
    </p:spTree>
    <p:extLst>
      <p:ext uri="{BB962C8B-B14F-4D97-AF65-F5344CB8AC3E}">
        <p14:creationId xmlns:p14="http://schemas.microsoft.com/office/powerpoint/2010/main" val="3853946392"/>
      </p:ext>
    </p:extLst>
  </p:cSld>
  <p:clrMapOvr>
    <a:masterClrMapping/>
  </p:clrMapOvr>
  <p:transition spd="med">
    <p:pull/>
  </p:transition>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57E76552-0B68-7444-89D1-53DF70A858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9F77BD-22E9-6FB6-AD5E-985A27AC386E}"/>
              </a:ext>
            </a:extLst>
          </p:cNvPr>
          <p:cNvSpPr>
            <a:spLocks noGrp="1"/>
          </p:cNvSpPr>
          <p:nvPr>
            <p:ph type="title"/>
          </p:nvPr>
        </p:nvSpPr>
        <p:spPr/>
        <p:txBody>
          <a:bodyPr/>
          <a:lstStyle/>
          <a:p>
            <a:r>
              <a:rPr lang="de-DE" dirty="0">
                <a:latin typeface="Clarendon" panose="02040604040505020204" pitchFamily="18" charset="0"/>
              </a:rPr>
              <a:t>Die WBAS (TO) Ablaufvarianten:</a:t>
            </a:r>
            <a:endParaRPr lang="en-US" dirty="0">
              <a:latin typeface="Clarendon" panose="02040604040505020204" pitchFamily="18" charset="0"/>
            </a:endParaRPr>
          </a:p>
        </p:txBody>
      </p:sp>
      <p:sp>
        <p:nvSpPr>
          <p:cNvPr id="3" name="Content Placeholder 2">
            <a:extLst>
              <a:ext uri="{FF2B5EF4-FFF2-40B4-BE49-F238E27FC236}">
                <a16:creationId xmlns:a16="http://schemas.microsoft.com/office/drawing/2014/main" id="{5505285F-08EB-9A6D-5C13-E6AD2390D667}"/>
              </a:ext>
            </a:extLst>
          </p:cNvPr>
          <p:cNvSpPr>
            <a:spLocks noGrp="1"/>
          </p:cNvSpPr>
          <p:nvPr>
            <p:ph idx="1"/>
          </p:nvPr>
        </p:nvSpPr>
        <p:spPr>
          <a:xfrm>
            <a:off x="838200" y="1690688"/>
            <a:ext cx="10515600" cy="4351338"/>
          </a:xfrm>
        </p:spPr>
        <p:txBody>
          <a:bodyPr>
            <a:normAutofit/>
          </a:bodyPr>
          <a:lstStyle/>
          <a:p>
            <a:pPr marL="0" indent="0" algn="just">
              <a:buNone/>
            </a:pPr>
            <a:r>
              <a:rPr lang="de-DE" dirty="0">
                <a:latin typeface="Clarendon" panose="02040604040505020204" pitchFamily="18" charset="0"/>
              </a:rPr>
              <a:t>Zusätzlich zum üblichen Ablauf der Schießreihenfolge führt der Schießleiter nach Abschluss des Durchgangs folgende Schritte aus: </a:t>
            </a:r>
          </a:p>
          <a:p>
            <a:pPr algn="just">
              <a:buFontTx/>
              <a:buChar char="-"/>
            </a:pPr>
            <a:r>
              <a:rPr lang="de-DE" dirty="0">
                <a:latin typeface="Clarendon" panose="02040604040505020204" pitchFamily="18" charset="0"/>
              </a:rPr>
              <a:t>Er gibt dem Schützen die Zeitangabe</a:t>
            </a:r>
          </a:p>
          <a:p>
            <a:pPr algn="just">
              <a:buFontTx/>
              <a:buChar char="-"/>
            </a:pPr>
            <a:r>
              <a:rPr lang="de-DE" dirty="0">
                <a:latin typeface="Clarendon" panose="02040604040505020204" pitchFamily="18" charset="0"/>
              </a:rPr>
              <a:t>Er weist den Schützen gemäß den WBAS-Regeln an, die 1911er Pistole zu entladen, die Waffe als sicher zu zeigen, den Hahn zu abzuschlagen und sie ins Holster zu stecken, bevor er ihn zum </a:t>
            </a:r>
            <a:r>
              <a:rPr lang="de-DE" dirty="0" err="1">
                <a:latin typeface="Clarendon" panose="02040604040505020204" pitchFamily="18" charset="0"/>
              </a:rPr>
              <a:t>Entladetisch</a:t>
            </a:r>
            <a:r>
              <a:rPr lang="de-DE" dirty="0">
                <a:latin typeface="Clarendon" panose="02040604040505020204" pitchFamily="18" charset="0"/>
              </a:rPr>
              <a:t> schickt. </a:t>
            </a:r>
          </a:p>
        </p:txBody>
      </p:sp>
    </p:spTree>
    <p:extLst>
      <p:ext uri="{BB962C8B-B14F-4D97-AF65-F5344CB8AC3E}">
        <p14:creationId xmlns:p14="http://schemas.microsoft.com/office/powerpoint/2010/main" val="2892023161"/>
      </p:ext>
    </p:extLst>
  </p:cSld>
  <p:clrMapOvr>
    <a:masterClrMapping/>
  </p:clrMapOvr>
  <p:transition spd="med">
    <p:pull/>
  </p:transition>
</p:sld>
</file>

<file path=ppt/slides/slide5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9A4DD9D9-BBFA-FD63-E559-718A06E16D1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8767641-6001-5A9E-C259-095D450F7E16}"/>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1D08DEF7-D23D-8465-9199-CC7566A6EEC3}"/>
              </a:ext>
            </a:extLst>
          </p:cNvPr>
          <p:cNvSpPr txBox="1"/>
          <p:nvPr/>
        </p:nvSpPr>
        <p:spPr>
          <a:xfrm>
            <a:off x="562707" y="576590"/>
            <a:ext cx="11125201" cy="1077218"/>
          </a:xfrm>
          <a:prstGeom prst="rect">
            <a:avLst/>
          </a:prstGeom>
          <a:noFill/>
        </p:spPr>
        <p:txBody>
          <a:bodyPr wrap="square" rtlCol="0">
            <a:spAutoFit/>
          </a:bodyPr>
          <a:lstStyle/>
          <a:p>
            <a:r>
              <a:rPr lang="en-US" sz="3200" dirty="0">
                <a:latin typeface="Clarendon" panose="02040604040505020204" pitchFamily="18" charset="0"/>
              </a:rPr>
              <a:t>UNIT NINE</a:t>
            </a:r>
          </a:p>
          <a:p>
            <a:r>
              <a:rPr lang="en-US" sz="3200" dirty="0" err="1">
                <a:latin typeface="Clarendon" panose="02040604040505020204" pitchFamily="18" charset="0"/>
              </a:rPr>
              <a:t>Fehlfunktionen</a:t>
            </a:r>
            <a:r>
              <a:rPr lang="en-US" sz="3200" dirty="0">
                <a:latin typeface="Clarendon" panose="02040604040505020204" pitchFamily="18" charset="0"/>
              </a:rPr>
              <a:t> 1911</a:t>
            </a:r>
          </a:p>
        </p:txBody>
      </p:sp>
    </p:spTree>
    <p:extLst>
      <p:ext uri="{BB962C8B-B14F-4D97-AF65-F5344CB8AC3E}">
        <p14:creationId xmlns:p14="http://schemas.microsoft.com/office/powerpoint/2010/main" val="13034783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68B99A4-832B-46E3-40D2-8C9D67ED5E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6979B5-1ECE-AA7F-B2F1-BEEA8DC0096A}"/>
              </a:ext>
            </a:extLst>
          </p:cNvPr>
          <p:cNvSpPr>
            <a:spLocks noGrp="1"/>
          </p:cNvSpPr>
          <p:nvPr>
            <p:ph type="title"/>
          </p:nvPr>
        </p:nvSpPr>
        <p:spPr/>
        <p:txBody>
          <a:bodyPr/>
          <a:lstStyle/>
          <a:p>
            <a:r>
              <a:rPr lang="de-AT" dirty="0">
                <a:latin typeface="Clarendon" panose="02040604040505020204" pitchFamily="18" charset="0"/>
              </a:rPr>
              <a:t>Fehlfunktionen</a:t>
            </a:r>
            <a:r>
              <a:rPr lang="en-US" dirty="0">
                <a:latin typeface="Clarendon" panose="02040604040505020204" pitchFamily="18" charset="0"/>
              </a:rPr>
              <a:t>	</a:t>
            </a:r>
          </a:p>
        </p:txBody>
      </p:sp>
      <p:sp>
        <p:nvSpPr>
          <p:cNvPr id="3" name="Content Placeholder 2">
            <a:extLst>
              <a:ext uri="{FF2B5EF4-FFF2-40B4-BE49-F238E27FC236}">
                <a16:creationId xmlns:a16="http://schemas.microsoft.com/office/drawing/2014/main" id="{DE2A2341-DF74-90AC-D2F7-20D773236023}"/>
              </a:ext>
            </a:extLst>
          </p:cNvPr>
          <p:cNvSpPr>
            <a:spLocks noGrp="1"/>
          </p:cNvSpPr>
          <p:nvPr>
            <p:ph idx="1"/>
          </p:nvPr>
        </p:nvSpPr>
        <p:spPr>
          <a:xfrm>
            <a:off x="838200" y="1690688"/>
            <a:ext cx="10515600" cy="4351338"/>
          </a:xfrm>
        </p:spPr>
        <p:txBody>
          <a:bodyPr>
            <a:normAutofit/>
          </a:bodyPr>
          <a:lstStyle/>
          <a:p>
            <a:pPr marL="0" indent="0" algn="just">
              <a:buNone/>
            </a:pPr>
            <a:r>
              <a:rPr lang="de-DE" dirty="0">
                <a:latin typeface="Clarendon" panose="02040604040505020204" pitchFamily="18" charset="0"/>
              </a:rPr>
              <a:t>Funktionsstörungen von Schusswaffen können jeden unvorbereitet treffen – egal ob erfahrener Wettkämpfer oder Anfänger.</a:t>
            </a:r>
          </a:p>
          <a:p>
            <a:pPr marL="0" indent="0" algn="just">
              <a:buNone/>
            </a:pPr>
            <a:r>
              <a:rPr lang="de-DE" dirty="0">
                <a:latin typeface="Clarendon" panose="02040604040505020204" pitchFamily="18" charset="0"/>
              </a:rPr>
              <a:t>Die Kenntnis der häufigsten Funktionsstörungen und deren Behebung ist entscheidend für die Sicherheit. </a:t>
            </a:r>
          </a:p>
          <a:p>
            <a:pPr marL="0" indent="0" algn="just">
              <a:buNone/>
            </a:pPr>
            <a:r>
              <a:rPr lang="de-DE" dirty="0">
                <a:latin typeface="Clarendon" panose="02040604040505020204" pitchFamily="18" charset="0"/>
              </a:rPr>
              <a:t>Als Schießleiter ist die Fähigkeit, Schützen bei Funktionsstörungen mündlich anzuleiten, von großem Vorteil.</a:t>
            </a:r>
            <a:endParaRPr lang="en-US" dirty="0">
              <a:latin typeface="Clarendon" panose="02040604040505020204" pitchFamily="18" charset="0"/>
            </a:endParaRPr>
          </a:p>
        </p:txBody>
      </p:sp>
    </p:spTree>
    <p:extLst>
      <p:ext uri="{BB962C8B-B14F-4D97-AF65-F5344CB8AC3E}">
        <p14:creationId xmlns:p14="http://schemas.microsoft.com/office/powerpoint/2010/main" val="30750978"/>
      </p:ext>
    </p:extLst>
  </p:cSld>
  <p:clrMapOvr>
    <a:masterClrMapping/>
  </p:clrMapOvr>
  <p:transition spd="med">
    <p:pull/>
  </p:transition>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DA6CCC6-48E2-C6C3-6232-EEA8411FDF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43565B-78B9-ACD6-6010-32A9BA4C3D64}"/>
              </a:ext>
            </a:extLst>
          </p:cNvPr>
          <p:cNvSpPr>
            <a:spLocks noGrp="1"/>
          </p:cNvSpPr>
          <p:nvPr>
            <p:ph type="title"/>
          </p:nvPr>
        </p:nvSpPr>
        <p:spPr/>
        <p:txBody>
          <a:bodyPr/>
          <a:lstStyle/>
          <a:p>
            <a:r>
              <a:rPr lang="de-AT" dirty="0">
                <a:latin typeface="Clarendon" panose="02040604040505020204" pitchFamily="18" charset="0"/>
              </a:rPr>
              <a:t>Zuführungsstörung</a:t>
            </a:r>
          </a:p>
        </p:txBody>
      </p:sp>
      <p:sp>
        <p:nvSpPr>
          <p:cNvPr id="3" name="Content Placeholder 2">
            <a:extLst>
              <a:ext uri="{FF2B5EF4-FFF2-40B4-BE49-F238E27FC236}">
                <a16:creationId xmlns:a16="http://schemas.microsoft.com/office/drawing/2014/main" id="{4E5B072B-1E9F-F5D3-9389-49CA9E7B9A83}"/>
              </a:ext>
            </a:extLst>
          </p:cNvPr>
          <p:cNvSpPr>
            <a:spLocks noGrp="1"/>
          </p:cNvSpPr>
          <p:nvPr>
            <p:ph idx="1"/>
          </p:nvPr>
        </p:nvSpPr>
        <p:spPr>
          <a:xfrm>
            <a:off x="838200" y="1690688"/>
            <a:ext cx="10515600" cy="4351338"/>
          </a:xfrm>
        </p:spPr>
        <p:txBody>
          <a:bodyPr>
            <a:normAutofit lnSpcReduction="10000"/>
          </a:bodyPr>
          <a:lstStyle/>
          <a:p>
            <a:pPr marL="0" indent="0">
              <a:buNone/>
            </a:pPr>
            <a:r>
              <a:rPr lang="de-AT" dirty="0">
                <a:latin typeface="Clarendon" panose="02040604040505020204" pitchFamily="18" charset="0"/>
              </a:rPr>
              <a:t>Zuführungsstörung: </a:t>
            </a:r>
          </a:p>
          <a:p>
            <a:pPr marL="0" indent="0">
              <a:buNone/>
            </a:pPr>
            <a:r>
              <a:rPr lang="de-AT" dirty="0">
                <a:latin typeface="Clarendon" panose="02040604040505020204" pitchFamily="18" charset="0"/>
              </a:rPr>
              <a:t>Die Waffe führt keine neue Patrone ordnungsgemäß zu. </a:t>
            </a:r>
          </a:p>
          <a:p>
            <a:pPr marL="0" indent="0">
              <a:buNone/>
            </a:pPr>
            <a:endParaRPr lang="de-AT" dirty="0">
              <a:latin typeface="Clarendon" panose="02040604040505020204" pitchFamily="18" charset="0"/>
            </a:endParaRPr>
          </a:p>
          <a:p>
            <a:pPr marL="0" indent="0">
              <a:buNone/>
            </a:pPr>
            <a:r>
              <a:rPr lang="de-AT" dirty="0">
                <a:latin typeface="Clarendon" panose="02040604040505020204" pitchFamily="18" charset="0"/>
              </a:rPr>
              <a:t>Fehlerbehebung:</a:t>
            </a:r>
          </a:p>
          <a:p>
            <a:pPr marL="0" indent="0">
              <a:buNone/>
            </a:pPr>
            <a:r>
              <a:rPr lang="de-AT" dirty="0">
                <a:latin typeface="Clarendon" panose="02040604040505020204" pitchFamily="18" charset="0"/>
              </a:rPr>
              <a:t>Die Ursache ist häufig ein verschmutztes oder unzureichend geschmiertes Magazin. Klopfen Sie leicht auf den Magazinboden, um sicherzustellen, dass es richtig sitzt. Repetieren Sie, um eine neue Patrone zuzuführen, und schießen Sie weiter.</a:t>
            </a: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3266683194"/>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1AA0D9A0-8A4B-2CB5-B438-0F88DB78DFB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49DDD18C-A7C3-0ED3-B74D-6418ADB552C0}"/>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5E5234A3-CCAE-C563-404C-ACA31EF35D5C}"/>
              </a:ext>
            </a:extLst>
          </p:cNvPr>
          <p:cNvSpPr txBox="1"/>
          <p:nvPr/>
        </p:nvSpPr>
        <p:spPr>
          <a:xfrm>
            <a:off x="562707" y="576590"/>
            <a:ext cx="11125201" cy="1077218"/>
          </a:xfrm>
          <a:prstGeom prst="rect">
            <a:avLst/>
          </a:prstGeom>
          <a:noFill/>
        </p:spPr>
        <p:txBody>
          <a:bodyPr wrap="square" rtlCol="0">
            <a:spAutoFit/>
          </a:bodyPr>
          <a:lstStyle/>
          <a:p>
            <a:r>
              <a:rPr lang="en-US" sz="3200" dirty="0">
                <a:latin typeface="Clarendon" panose="02040604040505020204" pitchFamily="18" charset="0"/>
              </a:rPr>
              <a:t>UNIT THREE</a:t>
            </a:r>
          </a:p>
          <a:p>
            <a:r>
              <a:rPr lang="en-US" sz="3200" dirty="0">
                <a:latin typeface="Clarendon" panose="02040604040505020204" pitchFamily="18" charset="0"/>
              </a:rPr>
              <a:t>WBAS-</a:t>
            </a:r>
            <a:r>
              <a:rPr lang="en-US" sz="3200" dirty="0" err="1">
                <a:latin typeface="Clarendon" panose="02040604040505020204" pitchFamily="18" charset="0"/>
              </a:rPr>
              <a:t>Schießkategorien</a:t>
            </a:r>
            <a:endParaRPr lang="en-US" sz="3200" dirty="0">
              <a:latin typeface="Clarendon" panose="02040604040505020204" pitchFamily="18" charset="0"/>
            </a:endParaRPr>
          </a:p>
        </p:txBody>
      </p:sp>
    </p:spTree>
    <p:extLst>
      <p:ext uri="{BB962C8B-B14F-4D97-AF65-F5344CB8AC3E}">
        <p14:creationId xmlns:p14="http://schemas.microsoft.com/office/powerpoint/2010/main" val="37744180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DD251B89-28B6-2EA2-255D-49B3E5C12F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227B0C-4EB8-663F-B4EB-266346D53951}"/>
              </a:ext>
            </a:extLst>
          </p:cNvPr>
          <p:cNvSpPr>
            <a:spLocks noGrp="1"/>
          </p:cNvSpPr>
          <p:nvPr>
            <p:ph type="title"/>
          </p:nvPr>
        </p:nvSpPr>
        <p:spPr/>
        <p:txBody>
          <a:bodyPr/>
          <a:lstStyle/>
          <a:p>
            <a:r>
              <a:rPr lang="de-DE" dirty="0">
                <a:latin typeface="Clarendon" panose="02040604040505020204" pitchFamily="18" charset="0"/>
              </a:rPr>
              <a:t>Auswurfversagen (auch bekannt als „Ofenrohr“)</a:t>
            </a:r>
            <a:endParaRPr lang="en-US" dirty="0">
              <a:latin typeface="Clarendon" panose="02040604040505020204" pitchFamily="18" charset="0"/>
            </a:endParaRPr>
          </a:p>
        </p:txBody>
      </p:sp>
      <p:sp>
        <p:nvSpPr>
          <p:cNvPr id="3" name="Content Placeholder 2">
            <a:extLst>
              <a:ext uri="{FF2B5EF4-FFF2-40B4-BE49-F238E27FC236}">
                <a16:creationId xmlns:a16="http://schemas.microsoft.com/office/drawing/2014/main" id="{CE51E4B5-03AC-71CE-2972-94199599B704}"/>
              </a:ext>
            </a:extLst>
          </p:cNvPr>
          <p:cNvSpPr>
            <a:spLocks noGrp="1"/>
          </p:cNvSpPr>
          <p:nvPr>
            <p:ph idx="1"/>
          </p:nvPr>
        </p:nvSpPr>
        <p:spPr>
          <a:xfrm>
            <a:off x="838200" y="1690688"/>
            <a:ext cx="10515600" cy="4351338"/>
          </a:xfrm>
        </p:spPr>
        <p:txBody>
          <a:bodyPr>
            <a:normAutofit fontScale="92500" lnSpcReduction="10000"/>
          </a:bodyPr>
          <a:lstStyle/>
          <a:p>
            <a:pPr marL="0" indent="0" algn="just">
              <a:buNone/>
            </a:pPr>
            <a:r>
              <a:rPr lang="de-AT" dirty="0">
                <a:latin typeface="Clarendon" panose="02040604040505020204" pitchFamily="18" charset="0"/>
              </a:rPr>
              <a:t>Auswurfstörung:</a:t>
            </a:r>
          </a:p>
          <a:p>
            <a:pPr marL="0" indent="0" algn="just">
              <a:buNone/>
            </a:pPr>
            <a:r>
              <a:rPr lang="de-AT" dirty="0">
                <a:latin typeface="Clarendon" panose="02040604040505020204" pitchFamily="18" charset="0"/>
              </a:rPr>
              <a:t>Eine leere Hülse wird nicht ordnungsgemäß ausgeworfen.</a:t>
            </a:r>
          </a:p>
          <a:p>
            <a:pPr marL="0" indent="0" algn="just">
              <a:buNone/>
            </a:pPr>
            <a:r>
              <a:rPr lang="de-AT" dirty="0">
                <a:latin typeface="Clarendon" panose="02040604040505020204" pitchFamily="18" charset="0"/>
              </a:rPr>
              <a:t>Fehlerbehebung:</a:t>
            </a:r>
          </a:p>
          <a:p>
            <a:pPr marL="0" indent="0" algn="just">
              <a:buNone/>
            </a:pPr>
            <a:r>
              <a:rPr lang="de-AT" dirty="0">
                <a:latin typeface="Clarendon" panose="02040604040505020204" pitchFamily="18" charset="0"/>
              </a:rPr>
              <a:t>Dieses Problem kann durch einen schwachen </a:t>
            </a:r>
            <a:r>
              <a:rPr lang="de-AT" dirty="0" err="1">
                <a:latin typeface="Clarendon" panose="02040604040505020204" pitchFamily="18" charset="0"/>
              </a:rPr>
              <a:t>Auszieher</a:t>
            </a:r>
            <a:r>
              <a:rPr lang="de-AT" dirty="0">
                <a:latin typeface="Clarendon" panose="02040604040505020204" pitchFamily="18" charset="0"/>
              </a:rPr>
              <a:t> oder eine mangelhaft gewartete Waffe verursacht werden. Um eine Hülsenklemme zu beheben, klopfen Sie leicht gegen den Magazinboden, um sicherzustellen, dass das Magazin richtig sitzt. Repetieren Sie kräftig, um die Hülse auszuwerfen, und setzen Sie das Schießen fort.</a:t>
            </a: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482999948"/>
      </p:ext>
    </p:extLst>
  </p:cSld>
  <p:clrMapOvr>
    <a:masterClrMapping/>
  </p:clrMapOvr>
  <p:transition spd="med">
    <p:pull/>
  </p:transition>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08833F1A-B1FE-CD1F-168E-75D485FE35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6CBD93-2706-DC32-6554-B4BC57BFE50D}"/>
              </a:ext>
            </a:extLst>
          </p:cNvPr>
          <p:cNvSpPr>
            <a:spLocks noGrp="1"/>
          </p:cNvSpPr>
          <p:nvPr>
            <p:ph type="title"/>
          </p:nvPr>
        </p:nvSpPr>
        <p:spPr/>
        <p:txBody>
          <a:bodyPr/>
          <a:lstStyle/>
          <a:p>
            <a:r>
              <a:rPr lang="de-AT" dirty="0">
                <a:latin typeface="Clarendon" panose="02040604040505020204" pitchFamily="18" charset="0"/>
              </a:rPr>
              <a:t>Ofenrohrstörung </a:t>
            </a:r>
            <a:r>
              <a:rPr lang="en-US" dirty="0">
                <a:latin typeface="Clarendon" panose="02040604040505020204" pitchFamily="18" charset="0"/>
              </a:rPr>
              <a:t>		</a:t>
            </a:r>
          </a:p>
        </p:txBody>
      </p:sp>
      <p:pic>
        <p:nvPicPr>
          <p:cNvPr id="4" name="Picture 3">
            <a:extLst>
              <a:ext uri="{FF2B5EF4-FFF2-40B4-BE49-F238E27FC236}">
                <a16:creationId xmlns:a16="http://schemas.microsoft.com/office/drawing/2014/main" id="{8AABC715-02FA-0629-2118-6FC16CC65419}"/>
              </a:ext>
            </a:extLst>
          </p:cNvPr>
          <p:cNvPicPr>
            <a:picLocks noChangeAspect="1"/>
          </p:cNvPicPr>
          <p:nvPr/>
        </p:nvPicPr>
        <p:blipFill>
          <a:blip r:embed="rId2" cstate="print"/>
          <a:stretch>
            <a:fillRect/>
          </a:stretch>
        </p:blipFill>
        <p:spPr>
          <a:xfrm>
            <a:off x="838200" y="2133600"/>
            <a:ext cx="5008912" cy="3232702"/>
          </a:xfrm>
          <a:prstGeom prst="rect">
            <a:avLst/>
          </a:prstGeom>
        </p:spPr>
      </p:pic>
      <p:pic>
        <p:nvPicPr>
          <p:cNvPr id="3" name="Picture 2">
            <a:extLst>
              <a:ext uri="{FF2B5EF4-FFF2-40B4-BE49-F238E27FC236}">
                <a16:creationId xmlns:a16="http://schemas.microsoft.com/office/drawing/2014/main" id="{DDF5DCFE-6F1D-3758-B677-B182D8757224}"/>
              </a:ext>
            </a:extLst>
          </p:cNvPr>
          <p:cNvPicPr>
            <a:picLocks noChangeAspect="1"/>
          </p:cNvPicPr>
          <p:nvPr/>
        </p:nvPicPr>
        <p:blipFill>
          <a:blip r:embed="rId3" cstate="print"/>
          <a:stretch>
            <a:fillRect/>
          </a:stretch>
        </p:blipFill>
        <p:spPr>
          <a:xfrm>
            <a:off x="6344891" y="2133600"/>
            <a:ext cx="4827202" cy="3232702"/>
          </a:xfrm>
          <a:prstGeom prst="rect">
            <a:avLst/>
          </a:prstGeom>
        </p:spPr>
      </p:pic>
      <p:sp>
        <p:nvSpPr>
          <p:cNvPr id="5" name="TextBox 4">
            <a:extLst>
              <a:ext uri="{FF2B5EF4-FFF2-40B4-BE49-F238E27FC236}">
                <a16:creationId xmlns:a16="http://schemas.microsoft.com/office/drawing/2014/main" id="{77064443-C453-6ACC-B06A-CE55AD43CA10}"/>
              </a:ext>
            </a:extLst>
          </p:cNvPr>
          <p:cNvSpPr txBox="1"/>
          <p:nvPr/>
        </p:nvSpPr>
        <p:spPr>
          <a:xfrm>
            <a:off x="1758462" y="5439882"/>
            <a:ext cx="3598983" cy="369332"/>
          </a:xfrm>
          <a:prstGeom prst="rect">
            <a:avLst/>
          </a:prstGeom>
          <a:noFill/>
        </p:spPr>
        <p:txBody>
          <a:bodyPr wrap="square" rtlCol="0">
            <a:spAutoFit/>
          </a:bodyPr>
          <a:lstStyle/>
          <a:p>
            <a:pPr algn="ctr"/>
            <a:r>
              <a:rPr lang="de-AT" dirty="0">
                <a:latin typeface="Clarendon" panose="02040604040505020204" pitchFamily="18" charset="0"/>
                <a:ea typeface="ADLaM Display" panose="02010000000000000000" pitchFamily="2" charset="0"/>
                <a:cs typeface="ADLaM Display" panose="02010000000000000000" pitchFamily="2" charset="0"/>
              </a:rPr>
              <a:t>Vertikales Ofenrohr</a:t>
            </a:r>
          </a:p>
        </p:txBody>
      </p:sp>
      <p:sp>
        <p:nvSpPr>
          <p:cNvPr id="6" name="TextBox 5">
            <a:extLst>
              <a:ext uri="{FF2B5EF4-FFF2-40B4-BE49-F238E27FC236}">
                <a16:creationId xmlns:a16="http://schemas.microsoft.com/office/drawing/2014/main" id="{444B0463-DFD3-AD67-249C-8AFB91A55E32}"/>
              </a:ext>
            </a:extLst>
          </p:cNvPr>
          <p:cNvSpPr txBox="1"/>
          <p:nvPr/>
        </p:nvSpPr>
        <p:spPr>
          <a:xfrm>
            <a:off x="7057296" y="5439882"/>
            <a:ext cx="3598983" cy="369332"/>
          </a:xfrm>
          <a:prstGeom prst="rect">
            <a:avLst/>
          </a:prstGeom>
          <a:noFill/>
        </p:spPr>
        <p:txBody>
          <a:bodyPr wrap="square" rtlCol="0">
            <a:spAutoFit/>
          </a:bodyPr>
          <a:lstStyle/>
          <a:p>
            <a:pPr algn="ctr"/>
            <a:r>
              <a:rPr lang="de-AT" dirty="0">
                <a:latin typeface="Clarendon" panose="02040604040505020204" pitchFamily="18" charset="0"/>
                <a:ea typeface="ADLaM Display" panose="02010000000000000000" pitchFamily="2" charset="0"/>
                <a:cs typeface="ADLaM Display" panose="02010000000000000000" pitchFamily="2" charset="0"/>
              </a:rPr>
              <a:t>Horizontales Ofenrohr</a:t>
            </a:r>
          </a:p>
        </p:txBody>
      </p:sp>
    </p:spTree>
    <p:extLst>
      <p:ext uri="{BB962C8B-B14F-4D97-AF65-F5344CB8AC3E}">
        <p14:creationId xmlns:p14="http://schemas.microsoft.com/office/powerpoint/2010/main" val="1395616668"/>
      </p:ext>
    </p:extLst>
  </p:cSld>
  <p:clrMapOvr>
    <a:masterClrMapping/>
  </p:clrMapOvr>
  <p:transition spd="med">
    <p:pull/>
  </p:transition>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17881433-7A55-01FA-828E-382329A2D0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F12BC3-F094-8696-1120-30B842F89742}"/>
              </a:ext>
            </a:extLst>
          </p:cNvPr>
          <p:cNvSpPr>
            <a:spLocks noGrp="1"/>
          </p:cNvSpPr>
          <p:nvPr>
            <p:ph type="title"/>
          </p:nvPr>
        </p:nvSpPr>
        <p:spPr/>
        <p:txBody>
          <a:bodyPr/>
          <a:lstStyle/>
          <a:p>
            <a:r>
              <a:rPr lang="de-AT" dirty="0">
                <a:latin typeface="Clarendon" panose="02040604040505020204" pitchFamily="18" charset="0"/>
              </a:rPr>
              <a:t>Doppeleinführung</a:t>
            </a:r>
          </a:p>
        </p:txBody>
      </p:sp>
      <p:sp>
        <p:nvSpPr>
          <p:cNvPr id="3" name="Content Placeholder 2">
            <a:extLst>
              <a:ext uri="{FF2B5EF4-FFF2-40B4-BE49-F238E27FC236}">
                <a16:creationId xmlns:a16="http://schemas.microsoft.com/office/drawing/2014/main" id="{D95DBE3A-3BE5-4245-7064-9253B024F078}"/>
              </a:ext>
            </a:extLst>
          </p:cNvPr>
          <p:cNvSpPr>
            <a:spLocks noGrp="1"/>
          </p:cNvSpPr>
          <p:nvPr>
            <p:ph idx="1"/>
          </p:nvPr>
        </p:nvSpPr>
        <p:spPr>
          <a:xfrm>
            <a:off x="838200" y="1690688"/>
            <a:ext cx="10515600" cy="4351338"/>
          </a:xfrm>
        </p:spPr>
        <p:txBody>
          <a:bodyPr>
            <a:normAutofit lnSpcReduction="10000"/>
          </a:bodyPr>
          <a:lstStyle/>
          <a:p>
            <a:pPr marL="0" indent="0">
              <a:buNone/>
            </a:pPr>
            <a:r>
              <a:rPr lang="de-AT" dirty="0">
                <a:latin typeface="Clarendon" panose="02040604040505020204" pitchFamily="18" charset="0"/>
              </a:rPr>
              <a:t>Doppeleinführung:</a:t>
            </a:r>
          </a:p>
          <a:p>
            <a:pPr marL="0" indent="0" algn="just">
              <a:buNone/>
            </a:pPr>
            <a:r>
              <a:rPr lang="de-AT" dirty="0">
                <a:latin typeface="Clarendon" panose="02040604040505020204" pitchFamily="18" charset="0"/>
              </a:rPr>
              <a:t>Tritt auf, wenn zwei Patronen gleichzeitig in die Kammer eingeführt werden und dadurch eine Ladehemmung verursachen. </a:t>
            </a:r>
          </a:p>
          <a:p>
            <a:pPr marL="0" indent="0" algn="just">
              <a:buNone/>
            </a:pPr>
            <a:r>
              <a:rPr lang="de-AT" dirty="0">
                <a:latin typeface="Clarendon" panose="02040604040505020204" pitchFamily="18" charset="0"/>
              </a:rPr>
              <a:t>Fehlerbehebung:</a:t>
            </a:r>
          </a:p>
          <a:p>
            <a:pPr marL="0" indent="0" algn="just">
              <a:buNone/>
            </a:pPr>
            <a:r>
              <a:rPr lang="de-AT" dirty="0">
                <a:latin typeface="Clarendon" panose="02040604040505020204" pitchFamily="18" charset="0"/>
              </a:rPr>
              <a:t>Dies ist häufig auf ein beschädigtes Magazin oder eine schwache Magazinfeder zurückzuführen. Arretieren Sie den Verschluss in der hinteren Position, entnehmen Sie das Magazin, beheben Sie die Ladehemmung, laden Sie das Magazin neu und setzen Sie das Schießen fort.</a:t>
            </a: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4066111780"/>
      </p:ext>
    </p:extLst>
  </p:cSld>
  <p:clrMapOvr>
    <a:masterClrMapping/>
  </p:clrMapOvr>
  <p:transition spd="med">
    <p:pull/>
  </p:transition>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487CCD33-6C13-2F15-F011-D580F660DF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F1AC67-34A5-3D68-74F5-DEF00BD58C01}"/>
              </a:ext>
            </a:extLst>
          </p:cNvPr>
          <p:cNvSpPr>
            <a:spLocks noGrp="1"/>
          </p:cNvSpPr>
          <p:nvPr>
            <p:ph type="title"/>
          </p:nvPr>
        </p:nvSpPr>
        <p:spPr/>
        <p:txBody>
          <a:bodyPr/>
          <a:lstStyle/>
          <a:p>
            <a:r>
              <a:rPr lang="de-AT" dirty="0">
                <a:latin typeface="Clarendon" panose="02040604040505020204" pitchFamily="18" charset="0"/>
              </a:rPr>
              <a:t>Fehlfunktionen</a:t>
            </a:r>
          </a:p>
        </p:txBody>
      </p:sp>
      <p:sp>
        <p:nvSpPr>
          <p:cNvPr id="3" name="Content Placeholder 2">
            <a:extLst>
              <a:ext uri="{FF2B5EF4-FFF2-40B4-BE49-F238E27FC236}">
                <a16:creationId xmlns:a16="http://schemas.microsoft.com/office/drawing/2014/main" id="{1D1563C7-7337-3DC8-E370-F50AF4364AA0}"/>
              </a:ext>
            </a:extLst>
          </p:cNvPr>
          <p:cNvSpPr>
            <a:spLocks noGrp="1"/>
          </p:cNvSpPr>
          <p:nvPr>
            <p:ph idx="1"/>
          </p:nvPr>
        </p:nvSpPr>
        <p:spPr>
          <a:xfrm>
            <a:off x="838200" y="1690688"/>
            <a:ext cx="10515600" cy="4351338"/>
          </a:xfrm>
        </p:spPr>
        <p:txBody>
          <a:bodyPr>
            <a:normAutofit/>
          </a:bodyPr>
          <a:lstStyle/>
          <a:p>
            <a:pPr marL="0" indent="0" algn="just">
              <a:buNone/>
            </a:pPr>
            <a:r>
              <a:rPr lang="de-AT" dirty="0">
                <a:latin typeface="Clarendon" panose="02040604040505020204" pitchFamily="18" charset="0"/>
              </a:rPr>
              <a:t>Andere häufige Schusswaffenstörungen werden im SASS-Grundkurs „Sicherheit beim Schießstandbetrieb“ ausführlich beschrieben und hier nicht behandelt. </a:t>
            </a:r>
          </a:p>
          <a:p>
            <a:pPr marL="0" indent="0">
              <a:buNone/>
            </a:pPr>
            <a:r>
              <a:rPr lang="de-AT" dirty="0">
                <a:latin typeface="Clarendon" panose="02040604040505020204" pitchFamily="18" charset="0"/>
              </a:rPr>
              <a:t>Dazu gehören:</a:t>
            </a:r>
          </a:p>
          <a:p>
            <a:pPr marL="0" indent="0">
              <a:buNone/>
            </a:pPr>
            <a:r>
              <a:rPr lang="de-AT" dirty="0">
                <a:latin typeface="Clarendon" panose="02040604040505020204" pitchFamily="18" charset="0"/>
              </a:rPr>
              <a:t> </a:t>
            </a:r>
          </a:p>
          <a:p>
            <a:pPr>
              <a:buFont typeface="Wingdings" panose="05000000000000000000" pitchFamily="2" charset="2"/>
              <a:buChar char="ü"/>
            </a:pPr>
            <a:r>
              <a:rPr lang="de-AT" dirty="0">
                <a:latin typeface="Clarendon" panose="02040604040505020204" pitchFamily="18" charset="0"/>
              </a:rPr>
              <a:t> Fehlzündung</a:t>
            </a:r>
          </a:p>
          <a:p>
            <a:pPr>
              <a:buFont typeface="Wingdings" panose="05000000000000000000" pitchFamily="2" charset="2"/>
              <a:buChar char="ü"/>
            </a:pPr>
            <a:r>
              <a:rPr lang="de-AT" dirty="0">
                <a:latin typeface="Clarendon" panose="02040604040505020204" pitchFamily="18" charset="0"/>
              </a:rPr>
              <a:t> Geschossstecker (</a:t>
            </a:r>
            <a:r>
              <a:rPr lang="de-AT" dirty="0" err="1">
                <a:latin typeface="Clarendon" panose="02040604040505020204" pitchFamily="18" charset="0"/>
              </a:rPr>
              <a:t>squib</a:t>
            </a:r>
            <a:r>
              <a:rPr lang="de-AT" dirty="0">
                <a:latin typeface="Clarendon" panose="02040604040505020204" pitchFamily="18" charset="0"/>
              </a:rPr>
              <a:t> </a:t>
            </a:r>
            <a:r>
              <a:rPr lang="de-AT" dirty="0" err="1">
                <a:latin typeface="Clarendon" panose="02040604040505020204" pitchFamily="18" charset="0"/>
              </a:rPr>
              <a:t>load</a:t>
            </a:r>
            <a:r>
              <a:rPr lang="de-AT" dirty="0">
                <a:latin typeface="Clarendon" panose="02040604040505020204" pitchFamily="18" charset="0"/>
              </a:rPr>
              <a:t>)</a:t>
            </a:r>
          </a:p>
          <a:p>
            <a:pPr>
              <a:buFont typeface="Wingdings" panose="05000000000000000000" pitchFamily="2" charset="2"/>
              <a:buChar char="ü"/>
            </a:pPr>
            <a:r>
              <a:rPr lang="de-AT" dirty="0">
                <a:latin typeface="Clarendon" panose="02040604040505020204" pitchFamily="18" charset="0"/>
              </a:rPr>
              <a:t> Doppeln</a:t>
            </a: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620250251"/>
      </p:ext>
    </p:extLst>
  </p:cSld>
  <p:clrMapOvr>
    <a:masterClrMapping/>
  </p:clrMapOvr>
  <p:transition spd="med">
    <p:pull/>
  </p:transition>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7A93835-AEC6-F926-759F-248CD714FF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27F06B-43DE-492F-CFAD-091D92A19812}"/>
              </a:ext>
            </a:extLst>
          </p:cNvPr>
          <p:cNvSpPr>
            <a:spLocks noGrp="1"/>
          </p:cNvSpPr>
          <p:nvPr>
            <p:ph type="title"/>
          </p:nvPr>
        </p:nvSpPr>
        <p:spPr/>
        <p:txBody>
          <a:bodyPr/>
          <a:lstStyle/>
          <a:p>
            <a:r>
              <a:rPr lang="de-AT" dirty="0">
                <a:latin typeface="Clarendon" panose="02040604040505020204" pitchFamily="18" charset="0"/>
              </a:rPr>
              <a:t>Sicherheit hat oberste Priorität</a:t>
            </a:r>
          </a:p>
        </p:txBody>
      </p:sp>
      <p:sp>
        <p:nvSpPr>
          <p:cNvPr id="3" name="Content Placeholder 2">
            <a:extLst>
              <a:ext uri="{FF2B5EF4-FFF2-40B4-BE49-F238E27FC236}">
                <a16:creationId xmlns:a16="http://schemas.microsoft.com/office/drawing/2014/main" id="{F64E5C80-C87F-D12E-4062-ECF206C3A698}"/>
              </a:ext>
            </a:extLst>
          </p:cNvPr>
          <p:cNvSpPr>
            <a:spLocks noGrp="1"/>
          </p:cNvSpPr>
          <p:nvPr>
            <p:ph idx="1"/>
          </p:nvPr>
        </p:nvSpPr>
        <p:spPr>
          <a:xfrm>
            <a:off x="838200" y="1690688"/>
            <a:ext cx="10515600" cy="4351338"/>
          </a:xfrm>
        </p:spPr>
        <p:txBody>
          <a:bodyPr>
            <a:normAutofit/>
          </a:bodyPr>
          <a:lstStyle/>
          <a:p>
            <a:pPr marL="0" indent="0" algn="just">
              <a:buNone/>
            </a:pPr>
            <a:r>
              <a:rPr lang="de-DE" dirty="0">
                <a:latin typeface="Clarendon" panose="02040604040505020204" pitchFamily="18" charset="0"/>
              </a:rPr>
              <a:t>Sollten Sie auf eine Fehlfunktion stoßen, derer Behebung Sie sich unsicher sind, wenden Sie sich an einen qualifizierten Schießleiter, Schießstandaufsicht oder Büchsenmacher.</a:t>
            </a:r>
          </a:p>
          <a:p>
            <a:pPr marL="0" indent="0" algn="just">
              <a:buNone/>
            </a:pPr>
            <a:r>
              <a:rPr lang="de-DE" dirty="0">
                <a:latin typeface="Clarendon" panose="02040604040505020204" pitchFamily="18" charset="0"/>
              </a:rPr>
              <a:t>Training, Übung und Wissen sind unerlässlich für einen sicheren und verantwortungsvollen Umgang mit Schusswaffen.</a:t>
            </a:r>
          </a:p>
          <a:p>
            <a:pPr marL="0" indent="0" algn="just">
              <a:buNone/>
            </a:pPr>
            <a:r>
              <a:rPr lang="de-DE" dirty="0">
                <a:latin typeface="Clarendon" panose="02040604040505020204" pitchFamily="18" charset="0"/>
              </a:rPr>
              <a:t>Denken Sie daran: </a:t>
            </a:r>
            <a:r>
              <a:rPr lang="de-DE" u="sng" dirty="0">
                <a:latin typeface="Clarendon" panose="02040604040505020204" pitchFamily="18" charset="0"/>
              </a:rPr>
              <a:t>Die Verantwortung für den sicheren Umgang mit Schusswaffen liegt beim Schützen</a:t>
            </a:r>
            <a:r>
              <a:rPr lang="de-DE" dirty="0">
                <a:latin typeface="Clarendon" panose="02040604040505020204" pitchFamily="18" charset="0"/>
              </a:rPr>
              <a:t>.</a:t>
            </a:r>
            <a:endParaRPr lang="en-US" u="sng" dirty="0">
              <a:latin typeface="Clarendon" panose="02040604040505020204" pitchFamily="18" charset="0"/>
            </a:endParaRPr>
          </a:p>
        </p:txBody>
      </p:sp>
    </p:spTree>
    <p:extLst>
      <p:ext uri="{BB962C8B-B14F-4D97-AF65-F5344CB8AC3E}">
        <p14:creationId xmlns:p14="http://schemas.microsoft.com/office/powerpoint/2010/main" val="1746542809"/>
      </p:ext>
    </p:extLst>
  </p:cSld>
  <p:clrMapOvr>
    <a:masterClrMapping/>
  </p:clrMapOvr>
  <p:transition spd="med">
    <p:pull/>
  </p:transition>
</p:sld>
</file>

<file path=ppt/slides/slide6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008A2684-EE14-A578-3687-183C056EF89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04D4912-201A-AE88-BD5E-3C8E5603E4FB}"/>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59FF6ED3-6353-4F35-3702-90009EF51652}"/>
              </a:ext>
            </a:extLst>
          </p:cNvPr>
          <p:cNvSpPr txBox="1"/>
          <p:nvPr/>
        </p:nvSpPr>
        <p:spPr>
          <a:xfrm>
            <a:off x="562706" y="600037"/>
            <a:ext cx="9694986" cy="1077218"/>
          </a:xfrm>
          <a:prstGeom prst="rect">
            <a:avLst/>
          </a:prstGeom>
          <a:noFill/>
        </p:spPr>
        <p:txBody>
          <a:bodyPr wrap="square" rtlCol="0">
            <a:spAutoFit/>
          </a:bodyPr>
          <a:lstStyle/>
          <a:p>
            <a:r>
              <a:rPr lang="en-US" sz="3200" dirty="0">
                <a:latin typeface="Clarendon" panose="02040604040505020204" pitchFamily="18" charset="0"/>
              </a:rPr>
              <a:t>UNIT TEN</a:t>
            </a:r>
          </a:p>
          <a:p>
            <a:r>
              <a:rPr lang="de-AT" sz="3200" dirty="0">
                <a:latin typeface="Clarendon" panose="02040604040505020204" pitchFamily="18" charset="0"/>
              </a:rPr>
              <a:t>CAS vs. WBAS – Schlüsselelemente</a:t>
            </a:r>
          </a:p>
        </p:txBody>
      </p:sp>
    </p:spTree>
    <p:extLst>
      <p:ext uri="{BB962C8B-B14F-4D97-AF65-F5344CB8AC3E}">
        <p14:creationId xmlns:p14="http://schemas.microsoft.com/office/powerpoint/2010/main" val="36538590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0EF575A6-FE73-7104-FD0A-72CA9E228D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A54C8A-3C4E-683B-C2F4-0E11B9AAF8C0}"/>
              </a:ext>
            </a:extLst>
          </p:cNvPr>
          <p:cNvSpPr>
            <a:spLocks noGrp="1"/>
          </p:cNvSpPr>
          <p:nvPr>
            <p:ph type="title"/>
          </p:nvPr>
        </p:nvSpPr>
        <p:spPr/>
        <p:txBody>
          <a:bodyPr/>
          <a:lstStyle/>
          <a:p>
            <a:r>
              <a:rPr lang="de-AT" dirty="0">
                <a:latin typeface="Clarendon" panose="02040604040505020204" pitchFamily="18" charset="0"/>
              </a:rPr>
              <a:t>CAS vs. WBAS</a:t>
            </a:r>
            <a:endParaRPr lang="en-US" dirty="0">
              <a:latin typeface="Clarendon" panose="02040604040505020204" pitchFamily="18" charset="0"/>
            </a:endParaRPr>
          </a:p>
        </p:txBody>
      </p:sp>
      <p:sp>
        <p:nvSpPr>
          <p:cNvPr id="3" name="Content Placeholder 2">
            <a:extLst>
              <a:ext uri="{FF2B5EF4-FFF2-40B4-BE49-F238E27FC236}">
                <a16:creationId xmlns:a16="http://schemas.microsoft.com/office/drawing/2014/main" id="{B8155F93-D311-8874-224D-C450F6EC56EC}"/>
              </a:ext>
            </a:extLst>
          </p:cNvPr>
          <p:cNvSpPr>
            <a:spLocks noGrp="1"/>
          </p:cNvSpPr>
          <p:nvPr>
            <p:ph idx="1"/>
          </p:nvPr>
        </p:nvSpPr>
        <p:spPr>
          <a:xfrm>
            <a:off x="838200" y="1690688"/>
            <a:ext cx="10515600" cy="4351338"/>
          </a:xfrm>
        </p:spPr>
        <p:txBody>
          <a:bodyPr>
            <a:normAutofit lnSpcReduction="10000"/>
          </a:bodyPr>
          <a:lstStyle/>
          <a:p>
            <a:pPr marL="0" indent="0" algn="just">
              <a:buNone/>
            </a:pPr>
            <a:r>
              <a:rPr lang="de-AT" dirty="0">
                <a:latin typeface="Clarendon" panose="02040604040505020204" pitchFamily="18" charset="0"/>
              </a:rPr>
              <a:t>WBAS hat seine Wurzeln im Cowboy Action Shooting und entstand dort.</a:t>
            </a:r>
          </a:p>
          <a:p>
            <a:pPr marL="0" indent="0" algn="just">
              <a:buNone/>
            </a:pPr>
            <a:r>
              <a:rPr lang="de-AT" dirty="0">
                <a:latin typeface="Clarendon" panose="02040604040505020204" pitchFamily="18" charset="0"/>
              </a:rPr>
              <a:t>Die meisten WBAS-Wettkämpfer begannen ihre Karriere im SASS Shooting Sports mit Cowboy Action Shooting.</a:t>
            </a:r>
          </a:p>
          <a:p>
            <a:pPr marL="0" indent="0" algn="just">
              <a:buNone/>
            </a:pPr>
            <a:r>
              <a:rPr lang="de-AT" dirty="0">
                <a:latin typeface="Clarendon" panose="02040604040505020204" pitchFamily="18" charset="0"/>
              </a:rPr>
              <a:t>Daher ist es hilfreich, die folgenden Schlüsselelemente zu nennen, die die beiden Disziplinen unterscheiden.</a:t>
            </a:r>
          </a:p>
          <a:p>
            <a:pPr marL="0" indent="0" algn="just">
              <a:buNone/>
            </a:pPr>
            <a:endParaRPr lang="de-AT" dirty="0">
              <a:latin typeface="Clarendon" panose="02040604040505020204" pitchFamily="18" charset="0"/>
            </a:endParaRPr>
          </a:p>
          <a:p>
            <a:pPr marL="0" indent="0" algn="just">
              <a:buNone/>
            </a:pPr>
            <a:r>
              <a:rPr lang="de-AT" dirty="0">
                <a:latin typeface="Clarendon" panose="02040604040505020204" pitchFamily="18" charset="0"/>
              </a:rPr>
              <a:t>Wichtig: WBAS ist NICHT CAS mit einer 1911!</a:t>
            </a:r>
          </a:p>
        </p:txBody>
      </p:sp>
    </p:spTree>
    <p:extLst>
      <p:ext uri="{BB962C8B-B14F-4D97-AF65-F5344CB8AC3E}">
        <p14:creationId xmlns:p14="http://schemas.microsoft.com/office/powerpoint/2010/main" val="2160545696"/>
      </p:ext>
    </p:extLst>
  </p:cSld>
  <p:clrMapOvr>
    <a:masterClrMapping/>
  </p:clrMapOvr>
  <p:transition spd="med">
    <p:pull/>
  </p:transition>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6B702BAA-848A-2702-CC02-618B9BAC0DA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A1EEF9-F349-7DF1-1E30-16A3F121EA97}"/>
              </a:ext>
            </a:extLst>
          </p:cNvPr>
          <p:cNvSpPr>
            <a:spLocks noGrp="1"/>
          </p:cNvSpPr>
          <p:nvPr>
            <p:ph idx="1"/>
          </p:nvPr>
        </p:nvSpPr>
        <p:spPr>
          <a:xfrm>
            <a:off x="838200" y="726831"/>
            <a:ext cx="10515600" cy="5315195"/>
          </a:xfrm>
        </p:spPr>
        <p:txBody>
          <a:bodyPr>
            <a:normAutofit fontScale="92500" lnSpcReduction="10000"/>
          </a:bodyPr>
          <a:lstStyle/>
          <a:p>
            <a:pPr marL="0" indent="0" algn="just">
              <a:buNone/>
            </a:pPr>
            <a:r>
              <a:rPr lang="de-AT" dirty="0">
                <a:latin typeface="Clarendon" panose="02040604040505020204" pitchFamily="18" charset="0"/>
              </a:rPr>
              <a:t>Im WBAS-Sport: </a:t>
            </a:r>
          </a:p>
          <a:p>
            <a:pPr marL="0" indent="0" algn="just">
              <a:buNone/>
            </a:pPr>
            <a:endParaRPr lang="de-AT" dirty="0">
              <a:latin typeface="Clarendon" panose="02040604040505020204" pitchFamily="18" charset="0"/>
            </a:endParaRPr>
          </a:p>
          <a:p>
            <a:pPr algn="just">
              <a:buFont typeface="Wingdings" panose="05000000000000000000" pitchFamily="2" charset="2"/>
              <a:buChar char="ü"/>
            </a:pPr>
            <a:r>
              <a:rPr lang="de-AT" dirty="0">
                <a:latin typeface="Clarendon" panose="02040604040505020204" pitchFamily="18" charset="0"/>
              </a:rPr>
              <a:t> Die Schrotflinte wird am Ladetisch geladen (Ausnahme: Doppelläufige).</a:t>
            </a:r>
          </a:p>
          <a:p>
            <a:pPr algn="just">
              <a:buFont typeface="Wingdings" panose="05000000000000000000" pitchFamily="2" charset="2"/>
              <a:buChar char="ü"/>
            </a:pPr>
            <a:r>
              <a:rPr lang="de-AT" dirty="0">
                <a:latin typeface="Clarendon" panose="02040604040505020204" pitchFamily="18" charset="0"/>
              </a:rPr>
              <a:t> Überladung mit Munition führt nicht zu einer Strafe (solange die zusätzlichen Patronen nicht verschossen werden).</a:t>
            </a:r>
          </a:p>
          <a:p>
            <a:pPr algn="just">
              <a:buFont typeface="Wingdings" panose="05000000000000000000" pitchFamily="2" charset="2"/>
              <a:buChar char="ü"/>
            </a:pPr>
            <a:r>
              <a:rPr lang="de-AT" dirty="0">
                <a:latin typeface="Clarendon" panose="02040604040505020204" pitchFamily="18" charset="0"/>
              </a:rPr>
              <a:t> Eine leere Hülse in einer geöffneten oder bereits repetierten Waffe führt nicht zu einer Strafe. Wurde ein ordnungsgemäßer Repetierversuch unternommen, ist der Hahn gespannt.</a:t>
            </a:r>
          </a:p>
          <a:p>
            <a:pPr algn="just">
              <a:buFont typeface="Wingdings" panose="05000000000000000000" pitchFamily="2" charset="2"/>
              <a:buChar char="ü"/>
            </a:pPr>
            <a:r>
              <a:rPr lang="de-AT" dirty="0">
                <a:latin typeface="Clarendon" panose="02040604040505020204" pitchFamily="18" charset="0"/>
              </a:rPr>
              <a:t> Die bereits entladene und freigegebene Pistole wird am </a:t>
            </a:r>
            <a:r>
              <a:rPr lang="de-AT" dirty="0" err="1">
                <a:latin typeface="Clarendon" panose="02040604040505020204" pitchFamily="18" charset="0"/>
              </a:rPr>
              <a:t>Entladetisch</a:t>
            </a:r>
            <a:r>
              <a:rPr lang="de-AT" dirty="0">
                <a:latin typeface="Clarendon" panose="02040604040505020204" pitchFamily="18" charset="0"/>
              </a:rPr>
              <a:t> nicht aus dem Holster genommen.</a:t>
            </a:r>
          </a:p>
          <a:p>
            <a:pPr marL="0" indent="0">
              <a:buNone/>
            </a:pPr>
            <a:endParaRPr lang="en-US" dirty="0">
              <a:latin typeface="Clarendon" panose="02040604040505020204" pitchFamily="18" charset="0"/>
            </a:endParaRPr>
          </a:p>
        </p:txBody>
      </p:sp>
    </p:spTree>
    <p:extLst>
      <p:ext uri="{BB962C8B-B14F-4D97-AF65-F5344CB8AC3E}">
        <p14:creationId xmlns:p14="http://schemas.microsoft.com/office/powerpoint/2010/main" val="1931755837"/>
      </p:ext>
    </p:extLst>
  </p:cSld>
  <p:clrMapOvr>
    <a:masterClrMapping/>
  </p:clrMapOvr>
  <p:transition spd="med">
    <p:pull/>
  </p:transition>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22C13F42-8637-9168-37D9-0B8DA249A6D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FFFE2-6E7C-D6F7-5B10-3E266B8A8D4F}"/>
              </a:ext>
            </a:extLst>
          </p:cNvPr>
          <p:cNvSpPr>
            <a:spLocks noGrp="1"/>
          </p:cNvSpPr>
          <p:nvPr>
            <p:ph idx="1"/>
          </p:nvPr>
        </p:nvSpPr>
        <p:spPr>
          <a:xfrm>
            <a:off x="838200" y="726831"/>
            <a:ext cx="10515600" cy="5315195"/>
          </a:xfrm>
        </p:spPr>
        <p:txBody>
          <a:bodyPr>
            <a:normAutofit fontScale="92500" lnSpcReduction="10000"/>
          </a:bodyPr>
          <a:lstStyle/>
          <a:p>
            <a:pPr marL="0" indent="0">
              <a:buNone/>
            </a:pPr>
            <a:r>
              <a:rPr lang="de-AT" dirty="0">
                <a:latin typeface="Clarendon" panose="02040604040505020204" pitchFamily="18" charset="0"/>
              </a:rPr>
              <a:t>Im WBAS-Sport: </a:t>
            </a:r>
          </a:p>
          <a:p>
            <a:pPr marL="0" indent="0">
              <a:buNone/>
            </a:pPr>
            <a:endParaRPr lang="de-AT" dirty="0">
              <a:latin typeface="Clarendon" panose="02040604040505020204" pitchFamily="18" charset="0"/>
            </a:endParaRPr>
          </a:p>
          <a:p>
            <a:pPr algn="just">
              <a:buFont typeface="Wingdings" panose="05000000000000000000" pitchFamily="2" charset="2"/>
              <a:buChar char="ü"/>
            </a:pPr>
            <a:r>
              <a:rPr lang="de-AT" dirty="0">
                <a:latin typeface="Clarendon" panose="02040604040505020204" pitchFamily="18" charset="0"/>
              </a:rPr>
              <a:t> Die Pistole darf nach Abschluss der Schießserie nicht wieder in den Holster gesteckt werden. (SDQ) Die Pistole muss auf einer dafür vorgesehenen Unterlage abgelegt werden. Wird die Schießserie mit der Pistole beendet, muss diese als entladen und sicher freigegeben und anschließend wieder in das Holster gesteckt werden. Wird die Pistole zum falschen Zeitpunkt gezogen und nicht durchgeladen, darf sie straffrei wieder in den Holster gesteckt werden. </a:t>
            </a:r>
          </a:p>
          <a:p>
            <a:pPr algn="just">
              <a:buFont typeface="Wingdings" panose="05000000000000000000" pitchFamily="2" charset="2"/>
              <a:buChar char="ü"/>
            </a:pPr>
            <a:r>
              <a:rPr lang="de-AT" dirty="0">
                <a:latin typeface="Clarendon" panose="02040604040505020204" pitchFamily="18" charset="0"/>
              </a:rPr>
              <a:t> Der Schütze muss seinen Zeigefinger beim Bewegen, Nachladen oder Beheben einer Störung außerhalb des Abzugsbügels halten (sonst MSV).</a:t>
            </a:r>
          </a:p>
        </p:txBody>
      </p:sp>
    </p:spTree>
    <p:extLst>
      <p:ext uri="{BB962C8B-B14F-4D97-AF65-F5344CB8AC3E}">
        <p14:creationId xmlns:p14="http://schemas.microsoft.com/office/powerpoint/2010/main" val="1890544990"/>
      </p:ext>
    </p:extLst>
  </p:cSld>
  <p:clrMapOvr>
    <a:masterClrMapping/>
  </p:clrMapOvr>
  <p:transition spd="med">
    <p:pull/>
  </p:transition>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61E775B6-DAD9-132B-E211-C460AED4C7D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74CB56-6063-8B79-014B-4F3FA3CCC90F}"/>
              </a:ext>
            </a:extLst>
          </p:cNvPr>
          <p:cNvSpPr>
            <a:spLocks noGrp="1"/>
          </p:cNvSpPr>
          <p:nvPr>
            <p:ph idx="1"/>
          </p:nvPr>
        </p:nvSpPr>
        <p:spPr>
          <a:xfrm>
            <a:off x="838200" y="726831"/>
            <a:ext cx="10515600" cy="5315195"/>
          </a:xfrm>
        </p:spPr>
        <p:txBody>
          <a:bodyPr>
            <a:normAutofit fontScale="92500" lnSpcReduction="20000"/>
          </a:bodyPr>
          <a:lstStyle/>
          <a:p>
            <a:pPr marL="0" indent="0">
              <a:buNone/>
            </a:pPr>
            <a:r>
              <a:rPr lang="de-AT" dirty="0">
                <a:latin typeface="Clarendon" panose="02040604040505020204" pitchFamily="18" charset="0"/>
              </a:rPr>
              <a:t>Im WBAS-Sport: </a:t>
            </a:r>
            <a:endParaRPr lang="en-US" dirty="0">
              <a:latin typeface="Clarendon" panose="02040604040505020204" pitchFamily="18" charset="0"/>
            </a:endParaRPr>
          </a:p>
          <a:p>
            <a:pPr marL="0" indent="0">
              <a:buNone/>
            </a:pPr>
            <a:r>
              <a:rPr lang="en-US" dirty="0">
                <a:latin typeface="Clarendon" panose="02040604040505020204" pitchFamily="18" charset="0"/>
              </a:rPr>
              <a:t> </a:t>
            </a:r>
          </a:p>
          <a:p>
            <a:pPr algn="just">
              <a:buFont typeface="Wingdings" panose="05000000000000000000" pitchFamily="2" charset="2"/>
              <a:buChar char="ü"/>
            </a:pPr>
            <a:r>
              <a:rPr lang="en-US" dirty="0">
                <a:latin typeface="Clarendon" panose="02040604040505020204" pitchFamily="18" charset="0"/>
              </a:rPr>
              <a:t> </a:t>
            </a:r>
            <a:r>
              <a:rPr lang="de-DE" dirty="0">
                <a:latin typeface="Clarendon" panose="02040604040505020204" pitchFamily="18" charset="0"/>
              </a:rPr>
              <a:t>Sie dürfen keine defekte Schusswaffe weitergeben. Die defekte Schusswaffe muss auf einer bereitgestellten Halterung platziert werden, wobei die Mündung in eine sichere Richtung zeigen muss. (Es gibt keine Strafe – weisen Sie den Schützen einfach an.</a:t>
            </a:r>
            <a:r>
              <a:rPr lang="en-US" dirty="0">
                <a:latin typeface="Clarendon" panose="02040604040505020204" pitchFamily="18" charset="0"/>
              </a:rPr>
              <a:t>)</a:t>
            </a:r>
          </a:p>
          <a:p>
            <a:pPr algn="just">
              <a:buFont typeface="Wingdings" panose="05000000000000000000" pitchFamily="2" charset="2"/>
              <a:buChar char="ü"/>
            </a:pPr>
            <a:r>
              <a:rPr lang="en-US" dirty="0">
                <a:latin typeface="Clarendon" panose="02040604040505020204" pitchFamily="18" charset="0"/>
              </a:rPr>
              <a:t> </a:t>
            </a:r>
            <a:r>
              <a:rPr lang="de-DE" dirty="0">
                <a:latin typeface="Clarendon" panose="02040604040505020204" pitchFamily="18" charset="0"/>
              </a:rPr>
              <a:t>Nur der Schütze darf eine defekte Schusswaffe während des Schießens entschärfen. Sobald die defekte Schusswaffe die Hände des Schützen verlässt, darf sie während des Schießens nicht mehr verwendet werden</a:t>
            </a:r>
            <a:r>
              <a:rPr lang="en-US" dirty="0">
                <a:latin typeface="Clarendon" panose="02040604040505020204" pitchFamily="18" charset="0"/>
              </a:rPr>
              <a:t>. </a:t>
            </a:r>
          </a:p>
          <a:p>
            <a:pPr algn="just">
              <a:buFont typeface="Wingdings" panose="05000000000000000000" pitchFamily="2" charset="2"/>
              <a:buChar char="ü"/>
            </a:pPr>
            <a:r>
              <a:rPr lang="en-US" dirty="0" err="1">
                <a:latin typeface="Clarendon" panose="02040604040505020204" pitchFamily="18" charset="0"/>
              </a:rPr>
              <a:t>Der</a:t>
            </a:r>
            <a:r>
              <a:rPr lang="en-US" dirty="0">
                <a:latin typeface="Clarendon" panose="02040604040505020204" pitchFamily="18" charset="0"/>
              </a:rPr>
              <a:t> </a:t>
            </a:r>
            <a:r>
              <a:rPr lang="en-US" dirty="0" err="1">
                <a:latin typeface="Clarendon" panose="02040604040505020204" pitchFamily="18" charset="0"/>
              </a:rPr>
              <a:t>Schütze</a:t>
            </a:r>
            <a:r>
              <a:rPr lang="en-US" dirty="0">
                <a:latin typeface="Clarendon" panose="02040604040505020204" pitchFamily="18" charset="0"/>
              </a:rPr>
              <a:t> muss die </a:t>
            </a:r>
            <a:r>
              <a:rPr lang="en-US" dirty="0" err="1">
                <a:latin typeface="Clarendon" panose="02040604040505020204" pitchFamily="18" charset="0"/>
              </a:rPr>
              <a:t>abgelegte</a:t>
            </a:r>
            <a:r>
              <a:rPr lang="en-US" dirty="0">
                <a:latin typeface="Clarendon" panose="02040604040505020204" pitchFamily="18" charset="0"/>
              </a:rPr>
              <a:t> </a:t>
            </a:r>
            <a:r>
              <a:rPr lang="en-US" dirty="0" err="1">
                <a:latin typeface="Clarendon" panose="02040604040505020204" pitchFamily="18" charset="0"/>
              </a:rPr>
              <a:t>defekte</a:t>
            </a:r>
            <a:r>
              <a:rPr lang="en-US" dirty="0">
                <a:latin typeface="Clarendon" panose="02040604040505020204" pitchFamily="18" charset="0"/>
              </a:rPr>
              <a:t> </a:t>
            </a:r>
            <a:r>
              <a:rPr lang="en-US" dirty="0" err="1">
                <a:latin typeface="Clarendon" panose="02040604040505020204" pitchFamily="18" charset="0"/>
              </a:rPr>
              <a:t>Schusswaffe</a:t>
            </a:r>
            <a:r>
              <a:rPr lang="en-US" dirty="0">
                <a:latin typeface="Clarendon" panose="02040604040505020204" pitchFamily="18" charset="0"/>
              </a:rPr>
              <a:t> </a:t>
            </a:r>
            <a:r>
              <a:rPr lang="en-US" dirty="0" err="1">
                <a:latin typeface="Clarendon" panose="02040604040505020204" pitchFamily="18" charset="0"/>
              </a:rPr>
              <a:t>als</a:t>
            </a:r>
            <a:r>
              <a:rPr lang="en-US" dirty="0">
                <a:latin typeface="Clarendon" panose="02040604040505020204" pitchFamily="18" charset="0"/>
              </a:rPr>
              <a:t> </a:t>
            </a:r>
            <a:r>
              <a:rPr lang="en-US" dirty="0" err="1">
                <a:latin typeface="Clarendon" panose="02040604040505020204" pitchFamily="18" charset="0"/>
              </a:rPr>
              <a:t>defekt</a:t>
            </a:r>
            <a:r>
              <a:rPr lang="en-US" dirty="0">
                <a:latin typeface="Clarendon" panose="02040604040505020204" pitchFamily="18" charset="0"/>
              </a:rPr>
              <a:t> </a:t>
            </a:r>
            <a:r>
              <a:rPr lang="en-US" dirty="0" err="1">
                <a:latin typeface="Clarendon" panose="02040604040505020204" pitchFamily="18" charset="0"/>
              </a:rPr>
              <a:t>melden</a:t>
            </a:r>
            <a:r>
              <a:rPr lang="en-US" dirty="0">
                <a:latin typeface="Clarendon" panose="02040604040505020204" pitchFamily="18" charset="0"/>
              </a:rPr>
              <a:t> (“</a:t>
            </a:r>
            <a:r>
              <a:rPr lang="en-US" dirty="0" err="1">
                <a:latin typeface="Clarendon" panose="02040604040505020204" pitchFamily="18" charset="0"/>
              </a:rPr>
              <a:t>defekt</a:t>
            </a:r>
            <a:r>
              <a:rPr lang="en-US" dirty="0">
                <a:latin typeface="Clarendon" panose="02040604040505020204" pitchFamily="18" charset="0"/>
              </a:rPr>
              <a:t>”, “malfunction” </a:t>
            </a:r>
            <a:r>
              <a:rPr lang="en-US" dirty="0" err="1">
                <a:latin typeface="Clarendon" panose="02040604040505020204" pitchFamily="18" charset="0"/>
              </a:rPr>
              <a:t>oder</a:t>
            </a:r>
            <a:r>
              <a:rPr lang="en-US" dirty="0">
                <a:latin typeface="Clarendon" panose="02040604040505020204" pitchFamily="18" charset="0"/>
              </a:rPr>
              <a:t> </a:t>
            </a:r>
            <a:r>
              <a:rPr lang="en-US" dirty="0" err="1">
                <a:latin typeface="Clarendon" panose="02040604040505020204" pitchFamily="18" charset="0"/>
              </a:rPr>
              <a:t>ähnliches</a:t>
            </a:r>
            <a:r>
              <a:rPr lang="en-US" dirty="0">
                <a:latin typeface="Clarendon" panose="02040604040505020204" pitchFamily="18" charset="0"/>
              </a:rPr>
              <a:t>)</a:t>
            </a:r>
          </a:p>
        </p:txBody>
      </p:sp>
    </p:spTree>
    <p:extLst>
      <p:ext uri="{BB962C8B-B14F-4D97-AF65-F5344CB8AC3E}">
        <p14:creationId xmlns:p14="http://schemas.microsoft.com/office/powerpoint/2010/main" val="2333038670"/>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B50B9674-0E7C-7434-C4EF-88FF7E12CB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1E00DE-1780-C59A-8251-93C95F697280}"/>
              </a:ext>
            </a:extLst>
          </p:cNvPr>
          <p:cNvSpPr>
            <a:spLocks noGrp="1"/>
          </p:cNvSpPr>
          <p:nvPr>
            <p:ph type="title"/>
          </p:nvPr>
        </p:nvSpPr>
        <p:spPr/>
        <p:txBody>
          <a:bodyPr/>
          <a:lstStyle/>
          <a:p>
            <a:r>
              <a:rPr lang="en-US" sz="4000" dirty="0">
                <a:latin typeface="Clarendon" panose="02040604040505020204" pitchFamily="18" charset="0"/>
              </a:rPr>
              <a:t>WBAS Shooting Categories</a:t>
            </a:r>
            <a:r>
              <a:rPr lang="en-US" dirty="0">
                <a:latin typeface="Clarendon" panose="02040604040505020204" pitchFamily="18" charset="0"/>
              </a:rPr>
              <a:t>		</a:t>
            </a:r>
          </a:p>
        </p:txBody>
      </p:sp>
      <p:sp>
        <p:nvSpPr>
          <p:cNvPr id="4" name="Content Placeholder 2">
            <a:extLst>
              <a:ext uri="{FF2B5EF4-FFF2-40B4-BE49-F238E27FC236}">
                <a16:creationId xmlns:a16="http://schemas.microsoft.com/office/drawing/2014/main" id="{98914438-B734-306B-74E6-A0A58ABA4A2E}"/>
              </a:ext>
            </a:extLst>
          </p:cNvPr>
          <p:cNvSpPr>
            <a:spLocks noGrp="1"/>
          </p:cNvSpPr>
          <p:nvPr>
            <p:ph idx="1"/>
          </p:nvPr>
        </p:nvSpPr>
        <p:spPr>
          <a:xfrm>
            <a:off x="838200" y="1371600"/>
            <a:ext cx="10515600" cy="4670425"/>
          </a:xfrm>
        </p:spPr>
        <p:txBody>
          <a:bodyPr>
            <a:normAutofit fontScale="70000" lnSpcReduction="20000"/>
          </a:bodyPr>
          <a:lstStyle/>
          <a:p>
            <a:pPr marL="0" indent="0" algn="just">
              <a:buNone/>
            </a:pPr>
            <a:r>
              <a:rPr lang="de-AT" dirty="0">
                <a:latin typeface="Clarendon" panose="02040604040505020204" pitchFamily="18" charset="0"/>
              </a:rPr>
              <a:t>SASS WBAS unterscheidet zwei grundlegende (offene) Schießkategorien </a:t>
            </a:r>
            <a:r>
              <a:rPr lang="de-AT" u="sng" dirty="0">
                <a:latin typeface="Clarendon" panose="02040604040505020204" pitchFamily="18" charset="0"/>
              </a:rPr>
              <a:t>basierend auf der 1911er-Pistole</a:t>
            </a:r>
            <a:r>
              <a:rPr lang="de-AT" dirty="0">
                <a:latin typeface="Clarendon" panose="02040604040505020204" pitchFamily="18" charset="0"/>
              </a:rPr>
              <a:t>: </a:t>
            </a:r>
          </a:p>
          <a:p>
            <a:pPr algn="just">
              <a:buFont typeface="Wingdings" panose="05000000000000000000" pitchFamily="2" charset="2"/>
              <a:buChar char="ü"/>
            </a:pPr>
            <a:r>
              <a:rPr lang="de-AT" dirty="0">
                <a:latin typeface="Clarendon" panose="02040604040505020204" pitchFamily="18" charset="0"/>
              </a:rPr>
              <a:t> MODERN</a:t>
            </a:r>
          </a:p>
          <a:p>
            <a:pPr algn="just">
              <a:buFont typeface="Wingdings" panose="05000000000000000000" pitchFamily="2" charset="2"/>
              <a:buChar char="ü"/>
            </a:pPr>
            <a:r>
              <a:rPr lang="de-AT" dirty="0">
                <a:latin typeface="Clarendon" panose="02040604040505020204" pitchFamily="18" charset="0"/>
              </a:rPr>
              <a:t> TRADITIONELL </a:t>
            </a:r>
          </a:p>
          <a:p>
            <a:pPr marL="0" indent="0" algn="just">
              <a:buNone/>
            </a:pPr>
            <a:r>
              <a:rPr lang="de-AT" i="1" dirty="0">
                <a:latin typeface="Clarendon" panose="02040604040505020204" pitchFamily="18" charset="0"/>
              </a:rPr>
              <a:t>Zusätzlich können – falls angebracht – auf Entscheidung der Matchleitung folgende Unterkategorien in beiden Hauptkategorien angeboten werden: Damen (biologisch/bei Geburt), Senioren (60+), </a:t>
            </a:r>
            <a:r>
              <a:rPr lang="de-AT" i="1" dirty="0" err="1">
                <a:latin typeface="Clarendon" panose="02040604040505020204" pitchFamily="18" charset="0"/>
              </a:rPr>
              <a:t>Elder</a:t>
            </a:r>
            <a:r>
              <a:rPr lang="de-AT" i="1" dirty="0">
                <a:latin typeface="Clarendon" panose="02040604040505020204" pitchFamily="18" charset="0"/>
              </a:rPr>
              <a:t> </a:t>
            </a:r>
            <a:r>
              <a:rPr lang="de-AT" i="1" dirty="0" err="1">
                <a:latin typeface="Clarendon" panose="02040604040505020204" pitchFamily="18" charset="0"/>
              </a:rPr>
              <a:t>Statesman</a:t>
            </a:r>
            <a:r>
              <a:rPr lang="de-AT" i="1" dirty="0">
                <a:latin typeface="Clarendon" panose="02040604040505020204" pitchFamily="18" charset="0"/>
              </a:rPr>
              <a:t>/Grand Dame (70+) und Junioren (bis 16 Jahre)</a:t>
            </a:r>
          </a:p>
          <a:p>
            <a:pPr marL="0" indent="0" algn="just">
              <a:buNone/>
            </a:pPr>
            <a:endParaRPr lang="de-AT" dirty="0">
              <a:latin typeface="Clarendon" panose="02040604040505020204" pitchFamily="18" charset="0"/>
            </a:endParaRPr>
          </a:p>
          <a:p>
            <a:pPr marL="0" indent="0" algn="just">
              <a:buNone/>
            </a:pPr>
            <a:r>
              <a:rPr lang="de-AT" dirty="0">
                <a:latin typeface="Clarendon" panose="02040604040505020204" pitchFamily="18" charset="0"/>
              </a:rPr>
              <a:t>Ebenfalls nach Ermessen der Matchleitung können folgende zusätzliche </a:t>
            </a:r>
            <a:r>
              <a:rPr lang="de-AT" dirty="0" err="1">
                <a:latin typeface="Clarendon" panose="02040604040505020204" pitchFamily="18" charset="0"/>
              </a:rPr>
              <a:t>Hauptbewerbskategorien</a:t>
            </a:r>
            <a:r>
              <a:rPr lang="de-AT" dirty="0">
                <a:latin typeface="Clarendon" panose="02040604040505020204" pitchFamily="18" charset="0"/>
              </a:rPr>
              <a:t> angeboten werden: </a:t>
            </a:r>
          </a:p>
          <a:p>
            <a:pPr algn="just">
              <a:buFont typeface="Wingdings" panose="05000000000000000000" pitchFamily="2" charset="2"/>
              <a:buChar char="ü"/>
            </a:pPr>
            <a:r>
              <a:rPr lang="de-AT" dirty="0">
                <a:latin typeface="Clarendon" panose="02040604040505020204" pitchFamily="18" charset="0"/>
              </a:rPr>
              <a:t> Teddy Roosevelt (verwendet ein Unterhebelrepetiergewehr im Gewehrkaliber) und</a:t>
            </a:r>
          </a:p>
          <a:p>
            <a:pPr algn="just">
              <a:buFont typeface="Wingdings" panose="05000000000000000000" pitchFamily="2" charset="2"/>
              <a:buChar char="ü"/>
            </a:pPr>
            <a:r>
              <a:rPr lang="de-AT" dirty="0">
                <a:latin typeface="Clarendon" panose="02040604040505020204" pitchFamily="18" charset="0"/>
              </a:rPr>
              <a:t> </a:t>
            </a:r>
            <a:r>
              <a:rPr lang="de-AT" dirty="0" err="1">
                <a:latin typeface="Clarendon" panose="02040604040505020204" pitchFamily="18" charset="0"/>
              </a:rPr>
              <a:t>Doughboy</a:t>
            </a:r>
            <a:r>
              <a:rPr lang="de-AT" dirty="0">
                <a:latin typeface="Clarendon" panose="02040604040505020204" pitchFamily="18" charset="0"/>
              </a:rPr>
              <a:t> (verwendet ein militärisches Repetiergewehr mit Zylinderverschluss)</a:t>
            </a:r>
          </a:p>
        </p:txBody>
      </p:sp>
    </p:spTree>
    <p:extLst>
      <p:ext uri="{BB962C8B-B14F-4D97-AF65-F5344CB8AC3E}">
        <p14:creationId xmlns:p14="http://schemas.microsoft.com/office/powerpoint/2010/main" val="310942398"/>
      </p:ext>
    </p:extLst>
  </p:cSld>
  <p:clrMapOvr>
    <a:masterClrMapping/>
  </p:clrMapOvr>
  <p:transition spd="med">
    <p:pull/>
  </p:transition>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6FC59E93-2B69-ADE2-D0A3-34CB0DB7C67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3D4CC1-2D6F-AA1F-E07F-F54731AE18F0}"/>
              </a:ext>
            </a:extLst>
          </p:cNvPr>
          <p:cNvSpPr>
            <a:spLocks noGrp="1"/>
          </p:cNvSpPr>
          <p:nvPr>
            <p:ph idx="1"/>
          </p:nvPr>
        </p:nvSpPr>
        <p:spPr>
          <a:xfrm>
            <a:off x="838200" y="726831"/>
            <a:ext cx="10515600" cy="5315195"/>
          </a:xfrm>
        </p:spPr>
        <p:txBody>
          <a:bodyPr>
            <a:normAutofit/>
          </a:bodyPr>
          <a:lstStyle/>
          <a:p>
            <a:pPr marL="0" indent="0" algn="just">
              <a:buNone/>
            </a:pPr>
            <a:r>
              <a:rPr lang="de-AT" dirty="0">
                <a:latin typeface="Clarendon" panose="02040604040505020204" pitchFamily="18" charset="0"/>
              </a:rPr>
              <a:t>Im WBAS-Sport : </a:t>
            </a:r>
          </a:p>
          <a:p>
            <a:pPr marL="0" indent="0" algn="just">
              <a:buNone/>
            </a:pPr>
            <a:endParaRPr lang="de-AT" dirty="0">
              <a:latin typeface="Clarendon" panose="02040604040505020204" pitchFamily="18" charset="0"/>
            </a:endParaRPr>
          </a:p>
          <a:p>
            <a:pPr algn="just">
              <a:buFont typeface="Wingdings" panose="05000000000000000000" pitchFamily="2" charset="2"/>
              <a:buChar char="ü"/>
            </a:pPr>
            <a:r>
              <a:rPr lang="de-AT" dirty="0">
                <a:latin typeface="Clarendon" panose="02040604040505020204" pitchFamily="18" charset="0"/>
              </a:rPr>
              <a:t> Sobald der Schütze seine Waffe an der Schießlinie positioniert hat, darf sie von keiner anderen Person berührt werden. Nur der Schütze selbst darf seine Waffe von der Schießlinie zum </a:t>
            </a:r>
            <a:r>
              <a:rPr lang="de-AT" dirty="0" err="1">
                <a:latin typeface="Clarendon" panose="02040604040505020204" pitchFamily="18" charset="0"/>
              </a:rPr>
              <a:t>Entladetisch</a:t>
            </a:r>
            <a:r>
              <a:rPr lang="de-AT" dirty="0">
                <a:latin typeface="Clarendon" panose="02040604040505020204" pitchFamily="18" charset="0"/>
              </a:rPr>
              <a:t> transportieren. </a:t>
            </a:r>
          </a:p>
          <a:p>
            <a:pPr marL="0" indent="0" algn="just">
              <a:buNone/>
            </a:pPr>
            <a:r>
              <a:rPr lang="de-AT" dirty="0">
                <a:latin typeface="Clarendon" panose="02040604040505020204" pitchFamily="18" charset="0"/>
              </a:rPr>
              <a:t>   </a:t>
            </a:r>
          </a:p>
          <a:p>
            <a:pPr marL="0" indent="0" algn="just">
              <a:buNone/>
            </a:pPr>
            <a:r>
              <a:rPr lang="de-AT" dirty="0">
                <a:latin typeface="Clarendon" panose="02040604040505020204" pitchFamily="18" charset="0"/>
              </a:rPr>
              <a:t>*Ausnahme: Bei einer Fehlfunktion oder einem Defekt – nach Anweisung des Schießleiters.</a:t>
            </a:r>
          </a:p>
        </p:txBody>
      </p:sp>
    </p:spTree>
    <p:extLst>
      <p:ext uri="{BB962C8B-B14F-4D97-AF65-F5344CB8AC3E}">
        <p14:creationId xmlns:p14="http://schemas.microsoft.com/office/powerpoint/2010/main" val="1173524323"/>
      </p:ext>
    </p:extLst>
  </p:cSld>
  <p:clrMapOvr>
    <a:masterClrMapping/>
  </p:clrMapOvr>
  <p:transition spd="med">
    <p:pull/>
  </p:transition>
</p:sld>
</file>

<file path=ppt/slides/slide7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8450A8EE-1FD4-19E4-759B-CDBE05A3B9A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46FE964-7936-6DBE-FB24-34E8F0346F47}"/>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24B7D26E-4F8B-38CE-496B-969233FC9535}"/>
              </a:ext>
            </a:extLst>
          </p:cNvPr>
          <p:cNvSpPr txBox="1"/>
          <p:nvPr/>
        </p:nvSpPr>
        <p:spPr>
          <a:xfrm>
            <a:off x="562706" y="600037"/>
            <a:ext cx="9694986" cy="2554545"/>
          </a:xfrm>
          <a:prstGeom prst="rect">
            <a:avLst/>
          </a:prstGeom>
          <a:noFill/>
        </p:spPr>
        <p:txBody>
          <a:bodyPr wrap="square" rtlCol="0">
            <a:spAutoFit/>
          </a:bodyPr>
          <a:lstStyle/>
          <a:p>
            <a:r>
              <a:rPr lang="de-AT" sz="3200" i="1" dirty="0">
                <a:latin typeface="Clarendon" panose="02040604040505020204" pitchFamily="18" charset="0"/>
              </a:rPr>
              <a:t>KURS ABGESCHLOSSEN</a:t>
            </a:r>
          </a:p>
          <a:p>
            <a:endParaRPr lang="de-AT" sz="3200" i="1" dirty="0">
              <a:latin typeface="Clarendon" panose="02040604040505020204" pitchFamily="18" charset="0"/>
            </a:endParaRPr>
          </a:p>
          <a:p>
            <a:r>
              <a:rPr lang="de-AT" sz="3200" i="1" dirty="0">
                <a:latin typeface="Clarendon" panose="02040604040505020204" pitchFamily="18" charset="0"/>
              </a:rPr>
              <a:t>FRAGE- UND ANTWORTPHASE</a:t>
            </a:r>
          </a:p>
          <a:p>
            <a:endParaRPr lang="de-AT" sz="3200" i="1" dirty="0">
              <a:latin typeface="Clarendon" panose="02040604040505020204" pitchFamily="18" charset="0"/>
            </a:endParaRPr>
          </a:p>
          <a:p>
            <a:r>
              <a:rPr lang="de-AT" sz="3200" i="1" dirty="0">
                <a:latin typeface="Clarendon" panose="02040604040505020204" pitchFamily="18" charset="0"/>
              </a:rPr>
              <a:t>PRÜFUNG</a:t>
            </a:r>
            <a:endParaRPr lang="de-AT" sz="3200" dirty="0">
              <a:latin typeface="Clarendon" panose="02040604040505020204" pitchFamily="18" charset="0"/>
            </a:endParaRPr>
          </a:p>
        </p:txBody>
      </p:sp>
    </p:spTree>
    <p:extLst>
      <p:ext uri="{BB962C8B-B14F-4D97-AF65-F5344CB8AC3E}">
        <p14:creationId xmlns:p14="http://schemas.microsoft.com/office/powerpoint/2010/main" val="3025141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41055639-3FD2-9B52-7C05-1C8DB59D006C}"/>
            </a:ext>
          </a:extLst>
        </p:cNvPr>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A36BC3D9-12FA-3503-C5CB-2E2C090A437C}"/>
              </a:ext>
            </a:extLst>
          </p:cNvPr>
          <p:cNvGraphicFramePr>
            <a:graphicFrameLocks noGrp="1"/>
          </p:cNvGraphicFramePr>
          <p:nvPr>
            <p:ph idx="1"/>
            <p:extLst>
              <p:ext uri="{D42A27DB-BD31-4B8C-83A1-F6EECF244321}">
                <p14:modId xmlns:p14="http://schemas.microsoft.com/office/powerpoint/2010/main" val="1368490346"/>
              </p:ext>
            </p:extLst>
          </p:nvPr>
        </p:nvGraphicFramePr>
        <p:xfrm>
          <a:off x="852854" y="576385"/>
          <a:ext cx="10486292" cy="6294120"/>
        </p:xfrm>
        <a:graphic>
          <a:graphicData uri="http://schemas.openxmlformats.org/drawingml/2006/table">
            <a:tbl>
              <a:tblPr firstRow="1" bandRow="1">
                <a:tableStyleId>{8799B23B-EC83-4686-B30A-512413B5E67A}</a:tableStyleId>
              </a:tblPr>
              <a:tblGrid>
                <a:gridCol w="1125415">
                  <a:extLst>
                    <a:ext uri="{9D8B030D-6E8A-4147-A177-3AD203B41FA5}">
                      <a16:colId xmlns:a16="http://schemas.microsoft.com/office/drawing/2014/main" val="2445511462"/>
                    </a:ext>
                  </a:extLst>
                </a:gridCol>
                <a:gridCol w="155331">
                  <a:extLst>
                    <a:ext uri="{9D8B030D-6E8A-4147-A177-3AD203B41FA5}">
                      <a16:colId xmlns:a16="http://schemas.microsoft.com/office/drawing/2014/main" val="38252298"/>
                    </a:ext>
                  </a:extLst>
                </a:gridCol>
                <a:gridCol w="4334608">
                  <a:extLst>
                    <a:ext uri="{9D8B030D-6E8A-4147-A177-3AD203B41FA5}">
                      <a16:colId xmlns:a16="http://schemas.microsoft.com/office/drawing/2014/main" val="1003426039"/>
                    </a:ext>
                  </a:extLst>
                </a:gridCol>
                <a:gridCol w="4870938">
                  <a:extLst>
                    <a:ext uri="{9D8B030D-6E8A-4147-A177-3AD203B41FA5}">
                      <a16:colId xmlns:a16="http://schemas.microsoft.com/office/drawing/2014/main" val="1001480800"/>
                    </a:ext>
                  </a:extLst>
                </a:gridCol>
              </a:tblGrid>
              <a:tr h="370840">
                <a:tc>
                  <a:txBody>
                    <a:bodyPr/>
                    <a:lstStyle/>
                    <a:p>
                      <a:pPr algn="r"/>
                      <a:endParaRPr lang="de-AT" sz="1400" i="1" noProof="0" dirty="0">
                        <a:latin typeface="Clarendon" panose="02040604040505020204" pitchFamily="18" charset="0"/>
                      </a:endParaRPr>
                    </a:p>
                  </a:txBody>
                  <a:tcPr/>
                </a:tc>
                <a:tc gridSpan="2">
                  <a:txBody>
                    <a:bodyPr/>
                    <a:lstStyle/>
                    <a:p>
                      <a:pPr algn="ctr"/>
                      <a:r>
                        <a:rPr lang="de-AT" sz="2800" noProof="0">
                          <a:latin typeface="Clarendon" panose="02040604040505020204" pitchFamily="18" charset="0"/>
                        </a:rPr>
                        <a:t>MODERN </a:t>
                      </a:r>
                    </a:p>
                  </a:txBody>
                  <a:tcPr/>
                </a:tc>
                <a:tc hMerge="1">
                  <a:txBody>
                    <a:bodyPr/>
                    <a:lstStyle/>
                    <a:p>
                      <a:pPr algn="ctr"/>
                      <a:endParaRPr lang="en-US" sz="2800" dirty="0">
                        <a:latin typeface="Clarendon" panose="02040604040505020204" pitchFamily="18" charset="0"/>
                      </a:endParaRPr>
                    </a:p>
                  </a:txBody>
                  <a:tcPr/>
                </a:tc>
                <a:tc>
                  <a:txBody>
                    <a:bodyPr/>
                    <a:lstStyle/>
                    <a:p>
                      <a:pPr algn="ctr"/>
                      <a:r>
                        <a:rPr lang="de-AT" sz="2800" noProof="0">
                          <a:latin typeface="Clarendon" panose="02040604040505020204" pitchFamily="18" charset="0"/>
                        </a:rPr>
                        <a:t>TRADITIONELL</a:t>
                      </a:r>
                    </a:p>
                  </a:txBody>
                  <a:tcPr/>
                </a:tc>
                <a:extLst>
                  <a:ext uri="{0D108BD9-81ED-4DB2-BD59-A6C34878D82A}">
                    <a16:rowId xmlns:a16="http://schemas.microsoft.com/office/drawing/2014/main" val="2180731064"/>
                  </a:ext>
                </a:extLst>
              </a:tr>
              <a:tr h="370840">
                <a:tc gridSpan="4">
                  <a:txBody>
                    <a:bodyPr/>
                    <a:lstStyle/>
                    <a:p>
                      <a:pPr algn="ctr"/>
                      <a:r>
                        <a:rPr lang="de-AT" sz="1400" b="1" i="1" noProof="0">
                          <a:latin typeface="Clarendon" panose="02040604040505020204" pitchFamily="18" charset="0"/>
                        </a:rPr>
                        <a:t>Unterschiede</a:t>
                      </a:r>
                    </a:p>
                  </a:txBody>
                  <a:tcPr>
                    <a:gradFill>
                      <a:gsLst>
                        <a:gs pos="0">
                          <a:schemeClr val="accent6">
                            <a:lumMod val="75000"/>
                          </a:schemeClr>
                        </a:gs>
                        <a:gs pos="74000">
                          <a:schemeClr val="accent6">
                            <a:lumMod val="40000"/>
                            <a:lumOff val="60000"/>
                          </a:schemeClr>
                        </a:gs>
                        <a:gs pos="83000">
                          <a:schemeClr val="accent6">
                            <a:lumMod val="40000"/>
                            <a:lumOff val="60000"/>
                          </a:schemeClr>
                        </a:gs>
                        <a:gs pos="100000">
                          <a:schemeClr val="bg1"/>
                        </a:gs>
                      </a:gsLst>
                      <a:lin ang="5400000" scaled="1"/>
                    </a:gradFill>
                  </a:tcPr>
                </a:tc>
                <a:tc hMerge="1">
                  <a:txBody>
                    <a:bodyPr/>
                    <a:lstStyle/>
                    <a:p>
                      <a:pPr algn="ctr"/>
                      <a:endParaRPr lang="en-US" sz="2800" dirty="0">
                        <a:latin typeface="Clarendon" panose="02040604040505020204" pitchFamily="18" charset="0"/>
                      </a:endParaRPr>
                    </a:p>
                  </a:txBody>
                  <a:tcPr/>
                </a:tc>
                <a:tc hMerge="1">
                  <a:txBody>
                    <a:bodyPr/>
                    <a:lstStyle/>
                    <a:p>
                      <a:endParaRPr lang="en-US"/>
                    </a:p>
                  </a:txBody>
                  <a:tcPr/>
                </a:tc>
                <a:tc hMerge="1">
                  <a:txBody>
                    <a:bodyPr/>
                    <a:lstStyle/>
                    <a:p>
                      <a:pPr algn="ctr"/>
                      <a:endParaRPr lang="en-US" sz="2800" dirty="0">
                        <a:latin typeface="Clarendon" panose="02040604040505020204" pitchFamily="18" charset="0"/>
                      </a:endParaRPr>
                    </a:p>
                  </a:txBody>
                  <a:tcPr/>
                </a:tc>
                <a:extLst>
                  <a:ext uri="{0D108BD9-81ED-4DB2-BD59-A6C34878D82A}">
                    <a16:rowId xmlns:a16="http://schemas.microsoft.com/office/drawing/2014/main" val="3274418841"/>
                  </a:ext>
                </a:extLst>
              </a:tr>
              <a:tr h="370840">
                <a:tc>
                  <a:txBody>
                    <a:bodyPr/>
                    <a:lstStyle/>
                    <a:p>
                      <a:pPr algn="r"/>
                      <a:endParaRPr lang="de-AT" sz="1400" i="1" noProof="0">
                        <a:latin typeface="Clarendon" panose="02040604040505020204" pitchFamily="18" charset="0"/>
                      </a:endParaRPr>
                    </a:p>
                    <a:p>
                      <a:pPr algn="r"/>
                      <a:r>
                        <a:rPr lang="de-AT" sz="1400" i="1" noProof="0">
                          <a:latin typeface="Clarendon" panose="02040604040505020204" pitchFamily="18" charset="0"/>
                        </a:rPr>
                        <a:t>PISTOL</a:t>
                      </a:r>
                    </a:p>
                  </a:txBody>
                  <a:tcPr/>
                </a:tc>
                <a:tc gridSpan="2">
                  <a:txBody>
                    <a:bodyPr/>
                    <a:lstStyle/>
                    <a:p>
                      <a:pPr algn="l"/>
                      <a:r>
                        <a:rPr lang="de-AT" noProof="0">
                          <a:latin typeface="Clarendon" panose="02040604040505020204" pitchFamily="18" charset="0"/>
                        </a:rPr>
                        <a:t>Pistolen im modernen und traditionellen Stil sind zugelassen. </a:t>
                      </a:r>
                    </a:p>
                  </a:txBody>
                  <a:tcPr/>
                </a:tc>
                <a:tc hMerge="1">
                  <a:txBody>
                    <a:bodyPr/>
                    <a:lstStyle/>
                    <a:p>
                      <a:endParaRPr lang="en-US" dirty="0">
                        <a:latin typeface="Clarendon" panose="02040604040505020204" pitchFamily="18" charset="0"/>
                      </a:endParaRPr>
                    </a:p>
                  </a:txBody>
                  <a:tcPr/>
                </a:tc>
                <a:tc>
                  <a:txBody>
                    <a:bodyPr/>
                    <a:lstStyle/>
                    <a:p>
                      <a:r>
                        <a:rPr lang="de-AT" sz="1800" u="sng" kern="1200" noProof="0">
                          <a:solidFill>
                            <a:schemeClr val="tx1"/>
                          </a:solidFill>
                          <a:latin typeface="Clarendon" panose="02040604040505020204" pitchFamily="18" charset="0"/>
                          <a:ea typeface="+mn-ea"/>
                          <a:cs typeface="+mn-cs"/>
                        </a:rPr>
                        <a:t>Nur Pistolen </a:t>
                      </a:r>
                      <a:r>
                        <a:rPr lang="de-AT" sz="1800" kern="1200" noProof="0">
                          <a:solidFill>
                            <a:schemeClr val="tx1"/>
                          </a:solidFill>
                          <a:latin typeface="Clarendon" panose="02040604040505020204" pitchFamily="18" charset="0"/>
                          <a:ea typeface="+mn-ea"/>
                          <a:cs typeface="+mn-cs"/>
                        </a:rPr>
                        <a:t>im traditionellen Stil sind erlaubt.</a:t>
                      </a:r>
                    </a:p>
                  </a:txBody>
                  <a:tcPr/>
                </a:tc>
                <a:extLst>
                  <a:ext uri="{0D108BD9-81ED-4DB2-BD59-A6C34878D82A}">
                    <a16:rowId xmlns:a16="http://schemas.microsoft.com/office/drawing/2014/main" val="2250324493"/>
                  </a:ext>
                </a:extLst>
              </a:tr>
              <a:tr h="370840">
                <a:tc>
                  <a:txBody>
                    <a:bodyPr/>
                    <a:lstStyle/>
                    <a:p>
                      <a:pPr algn="r"/>
                      <a:endParaRPr lang="de-AT" sz="1400" i="1" noProof="0">
                        <a:latin typeface="Clarendon" panose="02040604040505020204" pitchFamily="18" charset="0"/>
                      </a:endParaRPr>
                    </a:p>
                    <a:p>
                      <a:pPr algn="r"/>
                      <a:r>
                        <a:rPr lang="de-AT" sz="1400" i="1" noProof="0">
                          <a:latin typeface="Clarendon" panose="02040604040505020204" pitchFamily="18" charset="0"/>
                        </a:rPr>
                        <a:t>STYLE</a:t>
                      </a:r>
                    </a:p>
                  </a:txBody>
                  <a:tcPr/>
                </a:tc>
                <a:tc gridSpan="2">
                  <a:txBody>
                    <a:bodyPr/>
                    <a:lstStyle/>
                    <a:p>
                      <a:r>
                        <a:rPr lang="de-AT" noProof="0">
                          <a:latin typeface="Clarendon" panose="02040604040505020204" pitchFamily="18" charset="0"/>
                        </a:rPr>
                        <a:t>Kann in jeder Schießtechnik verwendet werden.</a:t>
                      </a:r>
                    </a:p>
                    <a:p>
                      <a:r>
                        <a:rPr lang="de-AT" i="1" noProof="0">
                          <a:latin typeface="Clarendon" panose="02040604040505020204" pitchFamily="18" charset="0"/>
                        </a:rPr>
                        <a:t>(Einhändig oder beidhändig)</a:t>
                      </a:r>
                    </a:p>
                    <a:p>
                      <a:endParaRPr lang="de-AT" noProof="0">
                        <a:latin typeface="Clarendon" panose="02040604040505020204" pitchFamily="18" charset="0"/>
                      </a:endParaRPr>
                    </a:p>
                  </a:txBody>
                  <a:tcPr/>
                </a:tc>
                <a:tc hMerge="1">
                  <a:txBody>
                    <a:bodyPr/>
                    <a:lstStyle/>
                    <a:p>
                      <a:endParaRPr lang="en-US" dirty="0">
                        <a:latin typeface="Clarendon" panose="02040604040505020204" pitchFamily="18" charset="0"/>
                      </a:endParaRPr>
                    </a:p>
                  </a:txBody>
                  <a:tcPr/>
                </a:tc>
                <a:tc>
                  <a:txBody>
                    <a:bodyPr/>
                    <a:lstStyle/>
                    <a:p>
                      <a:r>
                        <a:rPr lang="de-AT" u="sng" noProof="0">
                          <a:latin typeface="Clarendon" panose="02040604040505020204" pitchFamily="18" charset="0"/>
                        </a:rPr>
                        <a:t>Die Waffe </a:t>
                      </a:r>
                      <a:r>
                        <a:rPr lang="de-AT" u="none" noProof="0">
                          <a:latin typeface="Clarendon" panose="02040604040505020204" pitchFamily="18" charset="0"/>
                        </a:rPr>
                        <a:t>muss einhändig und ohne Unterstützung abgefeuert werden.</a:t>
                      </a:r>
                    </a:p>
                    <a:p>
                      <a:r>
                        <a:rPr lang="de-AT" sz="1600" i="1" noProof="0">
                          <a:latin typeface="Clarendon" panose="02040604040505020204" pitchFamily="18" charset="0"/>
                        </a:rPr>
                        <a:t>Die Stützhand darf zum Laden, Durchladen und bei Funktionsstörungen verwendet werden.</a:t>
                      </a:r>
                    </a:p>
                  </a:txBody>
                  <a:tcPr/>
                </a:tc>
                <a:extLst>
                  <a:ext uri="{0D108BD9-81ED-4DB2-BD59-A6C34878D82A}">
                    <a16:rowId xmlns:a16="http://schemas.microsoft.com/office/drawing/2014/main" val="534844822"/>
                  </a:ext>
                </a:extLst>
              </a:tr>
              <a:tr h="370840">
                <a:tc gridSpan="4">
                  <a:txBody>
                    <a:bodyPr/>
                    <a:lstStyle/>
                    <a:p>
                      <a:pPr algn="ctr"/>
                      <a:r>
                        <a:rPr lang="de-AT" sz="1400" b="1" i="1" noProof="0" dirty="0">
                          <a:latin typeface="Clarendon" panose="02040604040505020204" pitchFamily="18" charset="0"/>
                        </a:rPr>
                        <a:t>Ähnlichkeiten</a:t>
                      </a:r>
                    </a:p>
                  </a:txBody>
                  <a:tcPr>
                    <a:gradFill>
                      <a:gsLst>
                        <a:gs pos="0">
                          <a:schemeClr val="accent6">
                            <a:lumMod val="75000"/>
                          </a:schemeClr>
                        </a:gs>
                        <a:gs pos="74000">
                          <a:schemeClr val="accent6">
                            <a:lumMod val="40000"/>
                            <a:lumOff val="60000"/>
                          </a:schemeClr>
                        </a:gs>
                        <a:gs pos="83000">
                          <a:schemeClr val="accent6">
                            <a:lumMod val="40000"/>
                            <a:lumOff val="60000"/>
                          </a:schemeClr>
                        </a:gs>
                        <a:gs pos="100000">
                          <a:schemeClr val="bg1"/>
                        </a:gs>
                      </a:gsLst>
                      <a:lin ang="5400000" scaled="1"/>
                    </a:gradFill>
                  </a:tcPr>
                </a:tc>
                <a:tc hMerge="1">
                  <a:txBody>
                    <a:bodyPr/>
                    <a:lstStyle/>
                    <a:p>
                      <a:endParaRPr lang="en-US" dirty="0">
                        <a:latin typeface="Clarendon" panose="02040604040505020204" pitchFamily="18" charset="0"/>
                      </a:endParaRPr>
                    </a:p>
                  </a:txBody>
                  <a:tcPr/>
                </a:tc>
                <a:tc hMerge="1">
                  <a:txBody>
                    <a:bodyPr/>
                    <a:lstStyle/>
                    <a:p>
                      <a:endParaRPr lang="en-US"/>
                    </a:p>
                  </a:txBody>
                  <a:tcPr/>
                </a:tc>
                <a:tc hMerge="1">
                  <a:txBody>
                    <a:bodyPr/>
                    <a:lstStyle/>
                    <a:p>
                      <a:endParaRPr lang="en-US" i="1" dirty="0">
                        <a:latin typeface="Clarendon" panose="02040604040505020204" pitchFamily="18" charset="0"/>
                      </a:endParaRPr>
                    </a:p>
                  </a:txBody>
                  <a:tcPr/>
                </a:tc>
                <a:extLst>
                  <a:ext uri="{0D108BD9-81ED-4DB2-BD59-A6C34878D82A}">
                    <a16:rowId xmlns:a16="http://schemas.microsoft.com/office/drawing/2014/main" val="2550484455"/>
                  </a:ext>
                </a:extLst>
              </a:tr>
              <a:tr h="370840">
                <a:tc gridSpan="2">
                  <a:txBody>
                    <a:bodyPr/>
                    <a:lstStyle/>
                    <a:p>
                      <a:pPr algn="r"/>
                      <a:endParaRPr lang="de-AT" sz="1400" i="1" noProof="0">
                        <a:latin typeface="Clarendon" panose="02040604040505020204" pitchFamily="18" charset="0"/>
                      </a:endParaRPr>
                    </a:p>
                    <a:p>
                      <a:pPr algn="r"/>
                      <a:r>
                        <a:rPr lang="de-AT" sz="1400" i="1" noProof="0">
                          <a:latin typeface="Clarendon" panose="02040604040505020204" pitchFamily="18" charset="0"/>
                        </a:rPr>
                        <a:t>RIFLE</a:t>
                      </a:r>
                    </a:p>
                  </a:txBody>
                  <a:tcPr/>
                </a:tc>
                <a:tc hMerge="1">
                  <a:txBody>
                    <a:bodyPr/>
                    <a:lstStyle/>
                    <a:p>
                      <a:r>
                        <a:rPr lang="en-US" dirty="0">
                          <a:latin typeface="Clarendon" panose="02040604040505020204" pitchFamily="18" charset="0"/>
                        </a:rPr>
                        <a:t>Any main match legal rifle in .38 caliber or greater. </a:t>
                      </a:r>
                    </a:p>
                    <a:p>
                      <a:endParaRPr lang="en-US" dirty="0">
                        <a:latin typeface="Clarendon" panose="02040604040505020204" pitchFamily="18" charset="0"/>
                      </a:endParaRPr>
                    </a:p>
                  </a:txBody>
                  <a:tcPr/>
                </a:tc>
                <a:tc>
                  <a:txBody>
                    <a:bodyPr/>
                    <a:lstStyle/>
                    <a:p>
                      <a:r>
                        <a:rPr lang="de-AT" noProof="0" dirty="0">
                          <a:latin typeface="Clarendon" panose="02040604040505020204" pitchFamily="18" charset="0"/>
                        </a:rPr>
                        <a:t>Jedes bei CAS zugelassene Gewehr im Kaliber .38 oder größer.</a:t>
                      </a:r>
                    </a:p>
                  </a:txBody>
                  <a:tcPr/>
                </a:tc>
                <a:tc>
                  <a:txBody>
                    <a:bodyPr/>
                    <a:lstStyle/>
                    <a:p>
                      <a:r>
                        <a:rPr lang="de-AT" noProof="0" dirty="0">
                          <a:latin typeface="Clarendon" panose="02040604040505020204" pitchFamily="18" charset="0"/>
                        </a:rPr>
                        <a:t>Jedes bei CAS zugelassene Gewehr im Kaliber .38 oder größer.</a:t>
                      </a:r>
                    </a:p>
                  </a:txBody>
                  <a:tcPr/>
                </a:tc>
                <a:extLst>
                  <a:ext uri="{0D108BD9-81ED-4DB2-BD59-A6C34878D82A}">
                    <a16:rowId xmlns:a16="http://schemas.microsoft.com/office/drawing/2014/main" val="718658293"/>
                  </a:ext>
                </a:extLst>
              </a:tr>
              <a:tr h="370840">
                <a:tc gridSpan="2">
                  <a:txBody>
                    <a:bodyPr/>
                    <a:lstStyle/>
                    <a:p>
                      <a:pPr algn="r"/>
                      <a:endParaRPr lang="de-AT" sz="1400" i="1" noProof="0">
                        <a:latin typeface="Clarendon" panose="02040604040505020204" pitchFamily="18" charset="0"/>
                      </a:endParaRPr>
                    </a:p>
                    <a:p>
                      <a:pPr algn="r"/>
                      <a:r>
                        <a:rPr lang="de-AT" sz="1400" i="1" noProof="0">
                          <a:latin typeface="Clarendon" panose="02040604040505020204" pitchFamily="18" charset="0"/>
                        </a:rPr>
                        <a:t>SHOTGUN</a:t>
                      </a:r>
                    </a:p>
                  </a:txBody>
                  <a:tcPr/>
                </a:tc>
                <a:tc hMerge="1">
                  <a:txBody>
                    <a:bodyPr/>
                    <a:lstStyle/>
                    <a:p>
                      <a:r>
                        <a:rPr lang="en-US" dirty="0">
                          <a:latin typeface="Clarendon" panose="02040604040505020204" pitchFamily="18" charset="0"/>
                        </a:rPr>
                        <a:t>Any main match legal shotgun in .32 caliber or greater. </a:t>
                      </a:r>
                    </a:p>
                    <a:p>
                      <a:endParaRPr lang="en-US" dirty="0">
                        <a:latin typeface="Clarendon" panose="02040604040505020204" pitchFamily="18" charset="0"/>
                      </a:endParaRPr>
                    </a:p>
                  </a:txBody>
                  <a:tcPr/>
                </a:tc>
                <a:tc>
                  <a:txBody>
                    <a:bodyPr/>
                    <a:lstStyle/>
                    <a:p>
                      <a:r>
                        <a:rPr lang="de-AT" noProof="0">
                          <a:latin typeface="Clarendon" panose="02040604040505020204" pitchFamily="18" charset="0"/>
                        </a:rPr>
                        <a:t>Jede für Wettkämpfe zugelassene Schrotflinte. Mindestens Kaliber 20, maximal Kaliber 10.</a:t>
                      </a:r>
                    </a:p>
                  </a:txBody>
                  <a:tcPr/>
                </a:tc>
                <a:tc>
                  <a:txBody>
                    <a:bodyPr/>
                    <a:lstStyle/>
                    <a:p>
                      <a:r>
                        <a:rPr lang="de-AT" noProof="0">
                          <a:latin typeface="Clarendon" panose="02040604040505020204" pitchFamily="18" charset="0"/>
                        </a:rPr>
                        <a:t>Jede für Wettkämpfe zugelassene Schrotflinte. Mindestens Kaliber 20, maximal Kaliber 10.</a:t>
                      </a:r>
                    </a:p>
                  </a:txBody>
                  <a:tcPr/>
                </a:tc>
                <a:extLst>
                  <a:ext uri="{0D108BD9-81ED-4DB2-BD59-A6C34878D82A}">
                    <a16:rowId xmlns:a16="http://schemas.microsoft.com/office/drawing/2014/main" val="1604225021"/>
                  </a:ext>
                </a:extLst>
              </a:tr>
              <a:tr h="370840">
                <a:tc gridSpan="2">
                  <a:txBody>
                    <a:bodyPr/>
                    <a:lstStyle/>
                    <a:p>
                      <a:pPr algn="r"/>
                      <a:endParaRPr lang="de-AT" sz="1400" i="1" noProof="0">
                        <a:latin typeface="Clarendon" panose="02040604040505020204" pitchFamily="18" charset="0"/>
                      </a:endParaRPr>
                    </a:p>
                    <a:p>
                      <a:pPr algn="r"/>
                      <a:r>
                        <a:rPr lang="de-AT" sz="1400" i="1" noProof="0">
                          <a:latin typeface="Clarendon" panose="02040604040505020204" pitchFamily="18" charset="0"/>
                        </a:rPr>
                        <a:t>AMMO</a:t>
                      </a:r>
                    </a:p>
                  </a:txBody>
                  <a:tcPr/>
                </a:tc>
                <a:tc hMerge="1">
                  <a:txBody>
                    <a:bodyPr/>
                    <a:lstStyle/>
                    <a:p>
                      <a:r>
                        <a:rPr lang="en-US" dirty="0">
                          <a:latin typeface="Clarendon" panose="02040604040505020204" pitchFamily="18" charset="0"/>
                        </a:rPr>
                        <a:t>Any SASS legal ammunition</a:t>
                      </a:r>
                    </a:p>
                    <a:p>
                      <a:endParaRPr lang="en-US" dirty="0">
                        <a:latin typeface="Clarendon" panose="02040604040505020204" pitchFamily="18" charset="0"/>
                      </a:endParaRPr>
                    </a:p>
                  </a:txBody>
                  <a:tcPr/>
                </a:tc>
                <a:tc>
                  <a:txBody>
                    <a:bodyPr/>
                    <a:lstStyle/>
                    <a:p>
                      <a:r>
                        <a:rPr lang="de-AT" noProof="0" dirty="0">
                          <a:latin typeface="Clarendon" panose="02040604040505020204" pitchFamily="18" charset="0"/>
                        </a:rPr>
                        <a:t>Jegliche SASS-konforme Munition (für Pistole power </a:t>
                      </a:r>
                      <a:r>
                        <a:rPr lang="de-AT" noProof="0" dirty="0" err="1">
                          <a:latin typeface="Clarendon" panose="02040604040505020204" pitchFamily="18" charset="0"/>
                        </a:rPr>
                        <a:t>factor</a:t>
                      </a:r>
                      <a:r>
                        <a:rPr lang="de-AT" noProof="0" dirty="0">
                          <a:latin typeface="Clarendon" panose="02040604040505020204" pitchFamily="18" charset="0"/>
                        </a:rPr>
                        <a:t> &gt; 150)</a:t>
                      </a:r>
                    </a:p>
                  </a:txBody>
                  <a:tcPr/>
                </a:tc>
                <a:tc>
                  <a:txBody>
                    <a:bodyPr/>
                    <a:lstStyle/>
                    <a:p>
                      <a:r>
                        <a:rPr lang="de-AT" noProof="0" dirty="0">
                          <a:latin typeface="Clarendon" panose="02040604040505020204" pitchFamily="18" charset="0"/>
                        </a:rPr>
                        <a:t>Jegliche SASS-konforme Munition (für Pistole power </a:t>
                      </a:r>
                      <a:r>
                        <a:rPr lang="de-AT" noProof="0" dirty="0" err="1">
                          <a:latin typeface="Clarendon" panose="02040604040505020204" pitchFamily="18" charset="0"/>
                        </a:rPr>
                        <a:t>factor</a:t>
                      </a:r>
                      <a:r>
                        <a:rPr lang="de-AT" noProof="0" dirty="0">
                          <a:latin typeface="Clarendon" panose="02040604040505020204" pitchFamily="18" charset="0"/>
                        </a:rPr>
                        <a:t> &gt; 150)</a:t>
                      </a:r>
                    </a:p>
                  </a:txBody>
                  <a:tcPr/>
                </a:tc>
                <a:extLst>
                  <a:ext uri="{0D108BD9-81ED-4DB2-BD59-A6C34878D82A}">
                    <a16:rowId xmlns:a16="http://schemas.microsoft.com/office/drawing/2014/main" val="1206046707"/>
                  </a:ext>
                </a:extLst>
              </a:tr>
              <a:tr h="370840">
                <a:tc gridSpan="2">
                  <a:txBody>
                    <a:bodyPr/>
                    <a:lstStyle/>
                    <a:p>
                      <a:pPr algn="r"/>
                      <a:r>
                        <a:rPr lang="de-AT" sz="1400" i="1" noProof="0">
                          <a:latin typeface="Clarendon" panose="02040604040505020204" pitchFamily="18" charset="0"/>
                        </a:rPr>
                        <a:t>ENTRY</a:t>
                      </a:r>
                    </a:p>
                  </a:txBody>
                  <a:tcPr/>
                </a:tc>
                <a:tc hMerge="1">
                  <a:txBody>
                    <a:bodyPr/>
                    <a:lstStyle/>
                    <a:p>
                      <a:endParaRPr lang="en-US" dirty="0">
                        <a:latin typeface="Clarendon" panose="02040604040505020204" pitchFamily="18" charset="0"/>
                      </a:endParaRPr>
                    </a:p>
                  </a:txBody>
                  <a:tcPr/>
                </a:tc>
                <a:tc gridSpan="2">
                  <a:txBody>
                    <a:bodyPr/>
                    <a:lstStyle/>
                    <a:p>
                      <a:r>
                        <a:rPr lang="de-AT" noProof="0">
                          <a:latin typeface="Clarendon" panose="02040604040505020204" pitchFamily="18" charset="0"/>
                        </a:rPr>
                        <a:t>Modern und Traditionell sind beides offene Kategorien. Es gibt keine Alters- oder Geschlechtsbeschränkungen.</a:t>
                      </a:r>
                    </a:p>
                  </a:txBody>
                  <a:tcPr/>
                </a:tc>
                <a:tc hMerge="1">
                  <a:txBody>
                    <a:bodyPr/>
                    <a:lstStyle/>
                    <a:p>
                      <a:endParaRPr lang="en-US" dirty="0">
                        <a:latin typeface="Clarendon" panose="02040604040505020204" pitchFamily="18" charset="0"/>
                      </a:endParaRPr>
                    </a:p>
                  </a:txBody>
                  <a:tcPr/>
                </a:tc>
                <a:extLst>
                  <a:ext uri="{0D108BD9-81ED-4DB2-BD59-A6C34878D82A}">
                    <a16:rowId xmlns:a16="http://schemas.microsoft.com/office/drawing/2014/main" val="2612612472"/>
                  </a:ext>
                </a:extLst>
              </a:tr>
              <a:tr h="370840">
                <a:tc gridSpan="4">
                  <a:txBody>
                    <a:bodyPr/>
                    <a:lstStyle/>
                    <a:p>
                      <a:pPr marL="0" indent="0" algn="ctr">
                        <a:buNone/>
                      </a:pPr>
                      <a:r>
                        <a:rPr lang="de-AT" sz="1600" b="1" noProof="0" dirty="0">
                          <a:latin typeface="Clarendon" panose="02040604040505020204" pitchFamily="18" charset="0"/>
                        </a:rPr>
                        <a:t>Die vollständigen Kategoriendetails sind im </a:t>
                      </a:r>
                      <a:r>
                        <a:rPr lang="de-AT" sz="1600" b="1" kern="1200" noProof="0" dirty="0">
                          <a:solidFill>
                            <a:schemeClr val="tx1"/>
                          </a:solidFill>
                          <a:latin typeface="Clarendon" panose="02040604040505020204" pitchFamily="18" charset="0"/>
                          <a:ea typeface="+mn-ea"/>
                          <a:cs typeface="+mn-cs"/>
                        </a:rPr>
                        <a:t>WBAS Schützenhandbuch aufgeführt.</a:t>
                      </a:r>
                    </a:p>
                  </a:txBody>
                  <a:tcPr>
                    <a:gradFill>
                      <a:gsLst>
                        <a:gs pos="0">
                          <a:schemeClr val="accent6">
                            <a:lumMod val="75000"/>
                          </a:schemeClr>
                        </a:gs>
                        <a:gs pos="74000">
                          <a:schemeClr val="accent6">
                            <a:lumMod val="40000"/>
                            <a:lumOff val="60000"/>
                          </a:schemeClr>
                        </a:gs>
                        <a:gs pos="83000">
                          <a:schemeClr val="accent6">
                            <a:lumMod val="40000"/>
                            <a:lumOff val="60000"/>
                          </a:schemeClr>
                        </a:gs>
                        <a:gs pos="100000">
                          <a:schemeClr val="bg1"/>
                        </a:gs>
                      </a:gsLst>
                      <a:lin ang="5400000" scaled="1"/>
                    </a:gradFill>
                  </a:tcPr>
                </a:tc>
                <a:tc hMerge="1">
                  <a:txBody>
                    <a:bodyPr/>
                    <a:lstStyle/>
                    <a:p>
                      <a:endParaRPr lang="en-US" dirty="0">
                        <a:latin typeface="Clarendon" panose="02040604040505020204" pitchFamily="18" charset="0"/>
                      </a:endParaRPr>
                    </a:p>
                  </a:txBody>
                  <a:tcPr/>
                </a:tc>
                <a:tc hMerge="1">
                  <a:txBody>
                    <a:bodyPr/>
                    <a:lstStyle/>
                    <a:p>
                      <a:endParaRPr lang="en-US"/>
                    </a:p>
                  </a:txBody>
                  <a:tcPr/>
                </a:tc>
                <a:tc hMerge="1">
                  <a:txBody>
                    <a:bodyPr/>
                    <a:lstStyle/>
                    <a:p>
                      <a:endParaRPr lang="en-US" dirty="0">
                        <a:latin typeface="Clarendon" panose="02040604040505020204" pitchFamily="18" charset="0"/>
                      </a:endParaRPr>
                    </a:p>
                  </a:txBody>
                  <a:tcPr/>
                </a:tc>
                <a:extLst>
                  <a:ext uri="{0D108BD9-81ED-4DB2-BD59-A6C34878D82A}">
                    <a16:rowId xmlns:a16="http://schemas.microsoft.com/office/drawing/2014/main" val="3829015083"/>
                  </a:ext>
                </a:extLst>
              </a:tr>
            </a:tbl>
          </a:graphicData>
        </a:graphic>
      </p:graphicFrame>
    </p:spTree>
    <p:extLst>
      <p:ext uri="{BB962C8B-B14F-4D97-AF65-F5344CB8AC3E}">
        <p14:creationId xmlns:p14="http://schemas.microsoft.com/office/powerpoint/2010/main" val="3993005684"/>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extLst>
              <a:ext uri="{BEBA8EAE-BF5A-486C-A8C5-ECC9F3942E4B}">
                <a14:imgProps xmlns:a14="http://schemas.microsoft.com/office/drawing/2010/main">
                  <a14:imgLayer r:embed="rId3">
                    <a14:imgEffect>
                      <a14:artisticCutout numberOfShades="6"/>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631B668F-A665-540D-99EF-C7EDB8EA7F8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F06F0F3F-8DB7-5810-433B-980294DBA384}"/>
              </a:ext>
            </a:extLst>
          </p:cNvPr>
          <p:cNvPicPr>
            <a:picLocks noChangeAspect="1"/>
          </p:cNvPicPr>
          <p:nvPr/>
        </p:nvPicPr>
        <p:blipFill>
          <a:blip r:embed="rId4" cstate="print">
            <a:extLst>
              <a:ext uri="{28A0092B-C50C-407E-A947-70E740481C1C}">
                <a14:useLocalDpi xmlns:a14="http://schemas.microsoft.com/office/drawing/2010/main" val="0"/>
              </a:ext>
            </a:extLst>
          </a:blip>
          <a:srcRect l="411" r="411"/>
          <a:stretch/>
        </p:blipFill>
        <p:spPr>
          <a:xfrm>
            <a:off x="6799897" y="2283068"/>
            <a:ext cx="4334454" cy="4117732"/>
          </a:xfrm>
          <a:prstGeom prst="roundRect">
            <a:avLst>
              <a:gd name="adj" fmla="val 1738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TextBox 8">
            <a:extLst>
              <a:ext uri="{FF2B5EF4-FFF2-40B4-BE49-F238E27FC236}">
                <a16:creationId xmlns:a16="http://schemas.microsoft.com/office/drawing/2014/main" id="{EDC43102-62D5-D1FC-4F63-A1C8344898E8}"/>
              </a:ext>
            </a:extLst>
          </p:cNvPr>
          <p:cNvSpPr txBox="1"/>
          <p:nvPr/>
        </p:nvSpPr>
        <p:spPr>
          <a:xfrm>
            <a:off x="562707" y="576590"/>
            <a:ext cx="11125201" cy="1077218"/>
          </a:xfrm>
          <a:prstGeom prst="rect">
            <a:avLst/>
          </a:prstGeom>
          <a:noFill/>
        </p:spPr>
        <p:txBody>
          <a:bodyPr wrap="square" rtlCol="0">
            <a:spAutoFit/>
          </a:bodyPr>
          <a:lstStyle/>
          <a:p>
            <a:r>
              <a:rPr lang="en-US" sz="3200" dirty="0">
                <a:latin typeface="Clarendon" panose="02040604040505020204" pitchFamily="18" charset="0"/>
              </a:rPr>
              <a:t>UNIT FOUR</a:t>
            </a:r>
          </a:p>
          <a:p>
            <a:r>
              <a:rPr lang="en-US" sz="3200" dirty="0">
                <a:latin typeface="Clarendon" panose="02040604040505020204" pitchFamily="18" charset="0"/>
              </a:rPr>
              <a:t>WBAS-</a:t>
            </a:r>
            <a:r>
              <a:rPr lang="en-US" sz="3200" dirty="0" err="1">
                <a:latin typeface="Clarendon" panose="02040604040505020204" pitchFamily="18" charset="0"/>
              </a:rPr>
              <a:t>Munition</a:t>
            </a:r>
            <a:endParaRPr lang="en-US" sz="3200" dirty="0">
              <a:latin typeface="Clarendon" panose="02040604040505020204" pitchFamily="18" charset="0"/>
            </a:endParaRPr>
          </a:p>
        </p:txBody>
      </p:sp>
    </p:spTree>
    <p:extLst>
      <p:ext uri="{BB962C8B-B14F-4D97-AF65-F5344CB8AC3E}">
        <p14:creationId xmlns:p14="http://schemas.microsoft.com/office/powerpoint/2010/main" val="39112616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3676</Words>
  <Application>Microsoft Office PowerPoint</Application>
  <PresentationFormat>Breitbild</PresentationFormat>
  <Paragraphs>359</Paragraphs>
  <Slides>71</Slides>
  <Notes>1</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71</vt:i4>
      </vt:variant>
    </vt:vector>
  </HeadingPairs>
  <TitlesOfParts>
    <vt:vector size="79" baseType="lpstr">
      <vt:lpstr>ADLaM Display</vt:lpstr>
      <vt:lpstr>Aptos</vt:lpstr>
      <vt:lpstr>Aptos Display</vt:lpstr>
      <vt:lpstr>Arial</vt:lpstr>
      <vt:lpstr>Clarendon</vt:lpstr>
      <vt:lpstr>Clarendon  </vt:lpstr>
      <vt:lpstr>Wingdings</vt:lpstr>
      <vt:lpstr>Office Theme</vt:lpstr>
      <vt:lpstr>PowerPoint-Präsentation</vt:lpstr>
      <vt:lpstr>Die Schützenhandbücher   </vt:lpstr>
      <vt:lpstr>PowerPoint-Präsentation</vt:lpstr>
      <vt:lpstr>The SASS Shooting Sports  </vt:lpstr>
      <vt:lpstr>Wild Bunch Action Shooting (WBAS)  </vt:lpstr>
      <vt:lpstr>PowerPoint-Präsentation</vt:lpstr>
      <vt:lpstr>WBAS Shooting Categories  </vt:lpstr>
      <vt:lpstr>PowerPoint-Präsentation</vt:lpstr>
      <vt:lpstr>PowerPoint-Präsentation</vt:lpstr>
      <vt:lpstr>WBAS Ammunition – PISTOL   </vt:lpstr>
      <vt:lpstr>WBAS Ammunition – RIFLE   </vt:lpstr>
      <vt:lpstr>WBAS Ammunition – SHOTGUN   </vt:lpstr>
      <vt:lpstr>WBAS Ammunition - ILLEGAL   </vt:lpstr>
      <vt:lpstr>WBAS Ammunition - Power Factor  </vt:lpstr>
      <vt:lpstr>PowerPoint-Präsentation</vt:lpstr>
      <vt:lpstr>   </vt:lpstr>
      <vt:lpstr>   </vt:lpstr>
      <vt:lpstr>PowerPoint-Präsentation</vt:lpstr>
      <vt:lpstr>PowerPoint-Präsentation</vt:lpstr>
      <vt:lpstr>WBAS Firearms   </vt:lpstr>
      <vt:lpstr>   </vt:lpstr>
      <vt:lpstr>PowerPoint-Präsentation</vt:lpstr>
      <vt:lpstr>WBAS Range Operations  </vt:lpstr>
      <vt:lpstr>WBAS Stage Conventions  </vt:lpstr>
      <vt:lpstr>PowerPoint-Präsentation</vt:lpstr>
      <vt:lpstr>WBAS – Ein Hinweis zum Laden   </vt:lpstr>
      <vt:lpstr>PowerPoint-Präsentation</vt:lpstr>
      <vt:lpstr>Schießstandbetrieb: Gewehr   </vt:lpstr>
      <vt:lpstr>Schießstandbetrieb: Gewehr   </vt:lpstr>
      <vt:lpstr>Schießstandbetrieb: Repetieren  </vt:lpstr>
      <vt:lpstr>Schießstandbetrieb: Gewehr   </vt:lpstr>
      <vt:lpstr>Schießstandbetrieb: Gewehr   </vt:lpstr>
      <vt:lpstr>Schießstandbetrieb: Gewehr   </vt:lpstr>
      <vt:lpstr>Schießstandbetrieb: Gewehr   </vt:lpstr>
      <vt:lpstr>PowerPoint-Präsentation</vt:lpstr>
      <vt:lpstr>Schießstandbetrieb - Schrotflinten  </vt:lpstr>
      <vt:lpstr>Schießstandbetrieb - Schrotflinten   </vt:lpstr>
      <vt:lpstr>Schießstandbetrieb - Schrotflinten   </vt:lpstr>
      <vt:lpstr>Schießstandbetrieb - Schrotflinten   </vt:lpstr>
      <vt:lpstr>Schießstandbetrieb - Schrotflinten   </vt:lpstr>
      <vt:lpstr>PowerPoint-Präsentation</vt:lpstr>
      <vt:lpstr> </vt:lpstr>
      <vt:lpstr>Schießstandbetrieb: Pistole 1911   </vt:lpstr>
      <vt:lpstr>Schießstandbetrieb: Pistole 1911   </vt:lpstr>
      <vt:lpstr>Schießstandbetrieb: Pistole 1911   </vt:lpstr>
      <vt:lpstr>Schießstandbetrieb: Pistole 1911   </vt:lpstr>
      <vt:lpstr>Schießstandbetrieb: Pistole 1911   </vt:lpstr>
      <vt:lpstr>Schießstandbetrieb: Pistole 1911   </vt:lpstr>
      <vt:lpstr>Schießstandbetrieb: Pistole 1911   </vt:lpstr>
      <vt:lpstr>Schießstandbetrieb: Pistole 1911   </vt:lpstr>
      <vt:lpstr>Schießstandbetrieb: Pistole 1911   </vt:lpstr>
      <vt:lpstr>PowerPoint-Präsentation</vt:lpstr>
      <vt:lpstr>Strafen </vt:lpstr>
      <vt:lpstr>PowerPoint-Präsentation</vt:lpstr>
      <vt:lpstr>Der WBAS-Timer-Operator (TO) </vt:lpstr>
      <vt:lpstr>Die WBAS (TO) Ablaufvarianten:</vt:lpstr>
      <vt:lpstr>PowerPoint-Präsentation</vt:lpstr>
      <vt:lpstr>Fehlfunktionen </vt:lpstr>
      <vt:lpstr>Zuführungsstörung</vt:lpstr>
      <vt:lpstr>Auswurfversagen (auch bekannt als „Ofenrohr“)</vt:lpstr>
      <vt:lpstr>Ofenrohrstörung   </vt:lpstr>
      <vt:lpstr>Doppeleinführung</vt:lpstr>
      <vt:lpstr>Fehlfunktionen</vt:lpstr>
      <vt:lpstr>Sicherheit hat oberste Priorität</vt:lpstr>
      <vt:lpstr>PowerPoint-Präsentation</vt:lpstr>
      <vt:lpstr>CAS vs. WBAS</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Misty Ebersole</dc:creator>
  <cp:lastModifiedBy>Peter Gucher</cp:lastModifiedBy>
  <cp:revision>71</cp:revision>
  <cp:lastPrinted>2025-01-22T16:31:37Z</cp:lastPrinted>
  <dcterms:created xsi:type="dcterms:W3CDTF">2024-12-10T17:15:32Z</dcterms:created>
  <dcterms:modified xsi:type="dcterms:W3CDTF">2026-07-29T09:49:10Z</dcterms:modified>
</cp:coreProperties>
</file>